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59" r:id="rId2"/>
  </p:sldMasterIdLst>
  <p:sldIdLst>
    <p:sldId id="256" r:id="rId3"/>
    <p:sldId id="267" r:id="rId4"/>
    <p:sldId id="295" r:id="rId5"/>
    <p:sldId id="286" r:id="rId6"/>
    <p:sldId id="284" r:id="rId7"/>
    <p:sldId id="268" r:id="rId8"/>
    <p:sldId id="294" r:id="rId9"/>
    <p:sldId id="293" r:id="rId10"/>
    <p:sldId id="266" r:id="rId11"/>
    <p:sldId id="270" r:id="rId12"/>
    <p:sldId id="291" r:id="rId13"/>
    <p:sldId id="290" r:id="rId14"/>
    <p:sldId id="283" r:id="rId15"/>
    <p:sldId id="264"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45" autoAdjust="0"/>
    <p:restoredTop sz="94660"/>
  </p:normalViewPr>
  <p:slideViewPr>
    <p:cSldViewPr snapToGrid="0">
      <p:cViewPr varScale="1">
        <p:scale>
          <a:sx n="73" d="100"/>
          <a:sy n="73" d="100"/>
        </p:scale>
        <p:origin x="67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2875" indent="0" algn="ctr">
              <a:buNone/>
              <a:defRPr/>
            </a:lvl2pPr>
            <a:lvl3pPr marL="285750" indent="0" algn="ctr">
              <a:buNone/>
              <a:defRPr/>
            </a:lvl3pPr>
            <a:lvl4pPr marL="428625" indent="0" algn="ctr">
              <a:buNone/>
              <a:defRPr/>
            </a:lvl4pPr>
            <a:lvl5pPr marL="571500" indent="0" algn="ctr">
              <a:buNone/>
              <a:defRPr/>
            </a:lvl5pPr>
            <a:lvl6pPr marL="714375" indent="0" algn="ctr">
              <a:buNone/>
              <a:defRPr/>
            </a:lvl6pPr>
            <a:lvl7pPr marL="857250" indent="0" algn="ctr">
              <a:buNone/>
              <a:defRPr/>
            </a:lvl7pPr>
            <a:lvl8pPr marL="1000125" indent="0" algn="ctr">
              <a:buNone/>
              <a:defRPr/>
            </a:lvl8pPr>
            <a:lvl9pPr marL="11430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A60E374-11C1-2FA4-34D6-FACB2B4B09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B65F28C-E070-8BF3-1112-18FF16192C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53E75E-8343-F547-C544-3BC42F7CE75A}"/>
              </a:ext>
            </a:extLst>
          </p:cNvPr>
          <p:cNvSpPr>
            <a:spLocks noGrp="1" noChangeArrowheads="1"/>
          </p:cNvSpPr>
          <p:nvPr>
            <p:ph type="sldNum" sz="quarter" idx="12"/>
          </p:nvPr>
        </p:nvSpPr>
        <p:spPr>
          <a:ln/>
        </p:spPr>
        <p:txBody>
          <a:bodyPr/>
          <a:lstStyle>
            <a:lvl1pPr>
              <a:defRPr/>
            </a:lvl1pPr>
          </a:lstStyle>
          <a:p>
            <a:pPr>
              <a:defRPr/>
            </a:pPr>
            <a:fld id="{55D03C74-9A0A-48BD-A8F8-D1A92CBB4A02}" type="slidenum">
              <a:rPr lang="en-US" altLang="en-US"/>
              <a:pPr>
                <a:defRPr/>
              </a:pPr>
              <a:t>‹#›</a:t>
            </a:fld>
            <a:endParaRPr lang="en-US" altLang="en-US"/>
          </a:p>
        </p:txBody>
      </p:sp>
    </p:spTree>
    <p:extLst>
      <p:ext uri="{BB962C8B-B14F-4D97-AF65-F5344CB8AC3E}">
        <p14:creationId xmlns:p14="http://schemas.microsoft.com/office/powerpoint/2010/main" val="309592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2F14127-9661-A3E4-B1B5-41E9EB5585D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E5B3C6D-53BA-5BF4-19AF-D545434446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78EF93-8499-4B21-D110-5E8587D1AD47}"/>
              </a:ext>
            </a:extLst>
          </p:cNvPr>
          <p:cNvSpPr>
            <a:spLocks noGrp="1" noChangeArrowheads="1"/>
          </p:cNvSpPr>
          <p:nvPr>
            <p:ph type="sldNum" sz="quarter" idx="12"/>
          </p:nvPr>
        </p:nvSpPr>
        <p:spPr>
          <a:ln/>
        </p:spPr>
        <p:txBody>
          <a:bodyPr/>
          <a:lstStyle>
            <a:lvl1pPr>
              <a:defRPr/>
            </a:lvl1pPr>
          </a:lstStyle>
          <a:p>
            <a:pPr>
              <a:defRPr/>
            </a:pPr>
            <a:fld id="{86AB5136-01E7-40F6-8E51-2C68BB7875A6}" type="slidenum">
              <a:rPr lang="en-US" altLang="en-US"/>
              <a:pPr>
                <a:defRPr/>
              </a:pPr>
              <a:t>‹#›</a:t>
            </a:fld>
            <a:endParaRPr lang="en-US" altLang="en-US"/>
          </a:p>
        </p:txBody>
      </p:sp>
    </p:spTree>
    <p:extLst>
      <p:ext uri="{BB962C8B-B14F-4D97-AF65-F5344CB8AC3E}">
        <p14:creationId xmlns:p14="http://schemas.microsoft.com/office/powerpoint/2010/main" val="392045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7153" y="609699"/>
            <a:ext cx="2590565" cy="54863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283" y="609699"/>
            <a:ext cx="7716426" cy="54863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2463746-C9E1-C0ED-D477-27ED5FFC49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96FD3D-B057-ED19-2A49-78C933E09A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7E76D9-D3A0-1308-06B2-855F25BE8599}"/>
              </a:ext>
            </a:extLst>
          </p:cNvPr>
          <p:cNvSpPr>
            <a:spLocks noGrp="1" noChangeArrowheads="1"/>
          </p:cNvSpPr>
          <p:nvPr>
            <p:ph type="sldNum" sz="quarter" idx="12"/>
          </p:nvPr>
        </p:nvSpPr>
        <p:spPr>
          <a:ln/>
        </p:spPr>
        <p:txBody>
          <a:bodyPr/>
          <a:lstStyle>
            <a:lvl1pPr>
              <a:defRPr/>
            </a:lvl1pPr>
          </a:lstStyle>
          <a:p>
            <a:pPr>
              <a:defRPr/>
            </a:pPr>
            <a:fld id="{7CD1B910-178D-4C9F-923E-08655ADA6813}" type="slidenum">
              <a:rPr lang="en-US" altLang="en-US"/>
              <a:pPr>
                <a:defRPr/>
              </a:pPr>
              <a:t>‹#›</a:t>
            </a:fld>
            <a:endParaRPr lang="en-US" altLang="en-US"/>
          </a:p>
        </p:txBody>
      </p:sp>
    </p:spTree>
    <p:extLst>
      <p:ext uri="{BB962C8B-B14F-4D97-AF65-F5344CB8AC3E}">
        <p14:creationId xmlns:p14="http://schemas.microsoft.com/office/powerpoint/2010/main" val="1206595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1173022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1275003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193324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DD0929-0D8B-482E-8EAD-DFAC375807D6}"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334857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DD0929-0D8B-482E-8EAD-DFAC375807D6}" type="datetimeFigureOut">
              <a:rPr lang="en-US" smtClean="0"/>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4206539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DD0929-0D8B-482E-8EAD-DFAC375807D6}" type="datetimeFigureOut">
              <a:rPr lang="en-US" smtClean="0"/>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2451775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D0929-0D8B-482E-8EAD-DFAC375807D6}" type="datetimeFigureOut">
              <a:rPr lang="en-US" smtClean="0"/>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1913099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D0929-0D8B-482E-8EAD-DFAC375807D6}"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310357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FF56CD0-4341-8689-D6CE-5B0DC9534A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30E991-B88B-9EB1-E10E-A3F1D58EAA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A7D7E8-E17E-624D-ACF2-E5829EC92953}"/>
              </a:ext>
            </a:extLst>
          </p:cNvPr>
          <p:cNvSpPr>
            <a:spLocks noGrp="1" noChangeArrowheads="1"/>
          </p:cNvSpPr>
          <p:nvPr>
            <p:ph type="sldNum" sz="quarter" idx="12"/>
          </p:nvPr>
        </p:nvSpPr>
        <p:spPr>
          <a:ln/>
        </p:spPr>
        <p:txBody>
          <a:bodyPr/>
          <a:lstStyle>
            <a:lvl1pPr>
              <a:defRPr/>
            </a:lvl1pPr>
          </a:lstStyle>
          <a:p>
            <a:pPr>
              <a:defRPr/>
            </a:pPr>
            <a:fld id="{1CB8CFE0-B1E2-40D1-811A-44B0F49A4EB2}" type="slidenum">
              <a:rPr lang="en-US" altLang="en-US"/>
              <a:pPr>
                <a:defRPr/>
              </a:pPr>
              <a:t>‹#›</a:t>
            </a:fld>
            <a:endParaRPr lang="en-US" altLang="en-US"/>
          </a:p>
        </p:txBody>
      </p:sp>
    </p:spTree>
    <p:extLst>
      <p:ext uri="{BB962C8B-B14F-4D97-AF65-F5344CB8AC3E}">
        <p14:creationId xmlns:p14="http://schemas.microsoft.com/office/powerpoint/2010/main" val="2909410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DD0929-0D8B-482E-8EAD-DFAC375807D6}"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19422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968380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153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41170891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568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21950448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23013118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D0929-0D8B-482E-8EAD-DFAC375807D6}"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B07C4-517E-49EC-85C8-0F41F29D81DC}" type="slidenum">
              <a:rPr lang="en-US" smtClean="0"/>
              <a:t>‹#›</a:t>
            </a:fld>
            <a:endParaRPr lang="en-US"/>
          </a:p>
        </p:txBody>
      </p:sp>
    </p:spTree>
    <p:extLst>
      <p:ext uri="{BB962C8B-B14F-4D97-AF65-F5344CB8AC3E}">
        <p14:creationId xmlns:p14="http://schemas.microsoft.com/office/powerpoint/2010/main" val="95403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50"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2875" indent="0">
              <a:buNone/>
              <a:defRPr sz="563"/>
            </a:lvl2pPr>
            <a:lvl3pPr marL="285750" indent="0">
              <a:buNone/>
              <a:defRPr sz="500"/>
            </a:lvl3pPr>
            <a:lvl4pPr marL="428625" indent="0">
              <a:buNone/>
              <a:defRPr sz="438"/>
            </a:lvl4pPr>
            <a:lvl5pPr marL="571500" indent="0">
              <a:buNone/>
              <a:defRPr sz="438"/>
            </a:lvl5pPr>
            <a:lvl6pPr marL="714375" indent="0">
              <a:buNone/>
              <a:defRPr sz="438"/>
            </a:lvl6pPr>
            <a:lvl7pPr marL="857250" indent="0">
              <a:buNone/>
              <a:defRPr sz="438"/>
            </a:lvl7pPr>
            <a:lvl8pPr marL="1000125" indent="0">
              <a:buNone/>
              <a:defRPr sz="438"/>
            </a:lvl8pPr>
            <a:lvl9pPr marL="1143000" indent="0">
              <a:buNone/>
              <a:defRPr sz="438"/>
            </a:lvl9pPr>
          </a:lstStyle>
          <a:p>
            <a:pPr lvl="0"/>
            <a:r>
              <a:rPr lang="en-US"/>
              <a:t>Click to edit Master text styles</a:t>
            </a:r>
          </a:p>
        </p:txBody>
      </p:sp>
      <p:sp>
        <p:nvSpPr>
          <p:cNvPr id="4" name="Rectangle 4">
            <a:extLst>
              <a:ext uri="{FF2B5EF4-FFF2-40B4-BE49-F238E27FC236}">
                <a16:creationId xmlns:a16="http://schemas.microsoft.com/office/drawing/2014/main" id="{B770B150-5F42-8776-2662-907151B605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D27CF03-8FBE-E641-59FD-76A819A76B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66E04E-6CFA-8C31-4320-AC4496782589}"/>
              </a:ext>
            </a:extLst>
          </p:cNvPr>
          <p:cNvSpPr>
            <a:spLocks noGrp="1" noChangeArrowheads="1"/>
          </p:cNvSpPr>
          <p:nvPr>
            <p:ph type="sldNum" sz="quarter" idx="12"/>
          </p:nvPr>
        </p:nvSpPr>
        <p:spPr>
          <a:ln/>
        </p:spPr>
        <p:txBody>
          <a:bodyPr/>
          <a:lstStyle>
            <a:lvl1pPr>
              <a:defRPr/>
            </a:lvl1pPr>
          </a:lstStyle>
          <a:p>
            <a:pPr>
              <a:defRPr/>
            </a:pPr>
            <a:fld id="{DEEB9834-01FB-4FBD-873B-A6F579BBC957}" type="slidenum">
              <a:rPr lang="en-US" altLang="en-US"/>
              <a:pPr>
                <a:defRPr/>
              </a:pPr>
              <a:t>‹#›</a:t>
            </a:fld>
            <a:endParaRPr lang="en-US" altLang="en-US"/>
          </a:p>
        </p:txBody>
      </p:sp>
    </p:spTree>
    <p:extLst>
      <p:ext uri="{BB962C8B-B14F-4D97-AF65-F5344CB8AC3E}">
        <p14:creationId xmlns:p14="http://schemas.microsoft.com/office/powerpoint/2010/main" val="241203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283" y="1981398"/>
            <a:ext cx="5153495" cy="4114602"/>
          </a:xfrm>
        </p:spPr>
        <p:txBody>
          <a:bodyPr/>
          <a:lstStyle>
            <a:lvl1pPr>
              <a:defRPr sz="875"/>
            </a:lvl1pPr>
            <a:lvl2pPr>
              <a:defRPr sz="750"/>
            </a:lvl2pPr>
            <a:lvl3pPr>
              <a:defRPr sz="625"/>
            </a:lvl3pPr>
            <a:lvl4pPr>
              <a:defRPr sz="563"/>
            </a:lvl4pPr>
            <a:lvl5pPr>
              <a:defRPr sz="563"/>
            </a:lvl5pPr>
            <a:lvl6pPr>
              <a:defRPr sz="563"/>
            </a:lvl6pPr>
            <a:lvl7pPr>
              <a:defRPr sz="563"/>
            </a:lvl7pPr>
            <a:lvl8pPr>
              <a:defRPr sz="563"/>
            </a:lvl8pPr>
            <a:lvl9pPr>
              <a:defRPr sz="5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4222" y="1981398"/>
            <a:ext cx="5153496" cy="4114602"/>
          </a:xfrm>
        </p:spPr>
        <p:txBody>
          <a:bodyPr/>
          <a:lstStyle>
            <a:lvl1pPr>
              <a:defRPr sz="875"/>
            </a:lvl1pPr>
            <a:lvl2pPr>
              <a:defRPr sz="750"/>
            </a:lvl2pPr>
            <a:lvl3pPr>
              <a:defRPr sz="625"/>
            </a:lvl3pPr>
            <a:lvl4pPr>
              <a:defRPr sz="563"/>
            </a:lvl4pPr>
            <a:lvl5pPr>
              <a:defRPr sz="563"/>
            </a:lvl5pPr>
            <a:lvl6pPr>
              <a:defRPr sz="563"/>
            </a:lvl6pPr>
            <a:lvl7pPr>
              <a:defRPr sz="563"/>
            </a:lvl7pPr>
            <a:lvl8pPr>
              <a:defRPr sz="563"/>
            </a:lvl8pPr>
            <a:lvl9pPr>
              <a:defRPr sz="5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F6327CB-7ACE-8B74-524A-A31F9324A39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A768A29-2519-FAC0-BE6A-5407236E71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7D2EAF0-0121-6DFF-4047-CD13DE2D8E29}"/>
              </a:ext>
            </a:extLst>
          </p:cNvPr>
          <p:cNvSpPr>
            <a:spLocks noGrp="1" noChangeArrowheads="1"/>
          </p:cNvSpPr>
          <p:nvPr>
            <p:ph type="sldNum" sz="quarter" idx="12"/>
          </p:nvPr>
        </p:nvSpPr>
        <p:spPr>
          <a:ln/>
        </p:spPr>
        <p:txBody>
          <a:bodyPr/>
          <a:lstStyle>
            <a:lvl1pPr>
              <a:defRPr/>
            </a:lvl1pPr>
          </a:lstStyle>
          <a:p>
            <a:pPr>
              <a:defRPr/>
            </a:pPr>
            <a:fld id="{EDDDD5AE-8D2E-4337-BBE3-9E650B0ABBC9}" type="slidenum">
              <a:rPr lang="en-US" altLang="en-US"/>
              <a:pPr>
                <a:defRPr/>
              </a:pPr>
              <a:t>‹#›</a:t>
            </a:fld>
            <a:endParaRPr lang="en-US" altLang="en-US"/>
          </a:p>
        </p:txBody>
      </p:sp>
    </p:spTree>
    <p:extLst>
      <p:ext uri="{BB962C8B-B14F-4D97-AF65-F5344CB8AC3E}">
        <p14:creationId xmlns:p14="http://schemas.microsoft.com/office/powerpoint/2010/main" val="259651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2875" indent="0">
              <a:buNone/>
              <a:defRPr sz="625" b="1"/>
            </a:lvl2pPr>
            <a:lvl3pPr marL="285750" indent="0">
              <a:buNone/>
              <a:defRPr sz="563" b="1"/>
            </a:lvl3pPr>
            <a:lvl4pPr marL="428625" indent="0">
              <a:buNone/>
              <a:defRPr sz="500" b="1"/>
            </a:lvl4pPr>
            <a:lvl5pPr marL="571500" indent="0">
              <a:buNone/>
              <a:defRPr sz="500" b="1"/>
            </a:lvl5pPr>
            <a:lvl6pPr marL="714375" indent="0">
              <a:buNone/>
              <a:defRPr sz="500" b="1"/>
            </a:lvl6pPr>
            <a:lvl7pPr marL="857250" indent="0">
              <a:buNone/>
              <a:defRPr sz="500" b="1"/>
            </a:lvl7pPr>
            <a:lvl8pPr marL="1000125" indent="0">
              <a:buNone/>
              <a:defRPr sz="500" b="1"/>
            </a:lvl8pPr>
            <a:lvl9pPr marL="1143000"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63"/>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2875" indent="0">
              <a:buNone/>
              <a:defRPr sz="625" b="1"/>
            </a:lvl2pPr>
            <a:lvl3pPr marL="285750" indent="0">
              <a:buNone/>
              <a:defRPr sz="563" b="1"/>
            </a:lvl3pPr>
            <a:lvl4pPr marL="428625" indent="0">
              <a:buNone/>
              <a:defRPr sz="500" b="1"/>
            </a:lvl4pPr>
            <a:lvl5pPr marL="571500" indent="0">
              <a:buNone/>
              <a:defRPr sz="500" b="1"/>
            </a:lvl5pPr>
            <a:lvl6pPr marL="714375" indent="0">
              <a:buNone/>
              <a:defRPr sz="500" b="1"/>
            </a:lvl6pPr>
            <a:lvl7pPr marL="857250" indent="0">
              <a:buNone/>
              <a:defRPr sz="500" b="1"/>
            </a:lvl7pPr>
            <a:lvl8pPr marL="1000125" indent="0">
              <a:buNone/>
              <a:defRPr sz="500" b="1"/>
            </a:lvl8pPr>
            <a:lvl9pPr marL="1143000"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63"/>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D052E72-42AD-6C90-2E3C-F1F26314938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A579044-D09D-18FE-EEC2-85260AFEA5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077C07E-CC9D-95B5-379D-A804D3D98603}"/>
              </a:ext>
            </a:extLst>
          </p:cNvPr>
          <p:cNvSpPr>
            <a:spLocks noGrp="1" noChangeArrowheads="1"/>
          </p:cNvSpPr>
          <p:nvPr>
            <p:ph type="sldNum" sz="quarter" idx="12"/>
          </p:nvPr>
        </p:nvSpPr>
        <p:spPr>
          <a:ln/>
        </p:spPr>
        <p:txBody>
          <a:bodyPr/>
          <a:lstStyle>
            <a:lvl1pPr>
              <a:defRPr/>
            </a:lvl1pPr>
          </a:lstStyle>
          <a:p>
            <a:pPr>
              <a:defRPr/>
            </a:pPr>
            <a:fld id="{E24D8C9A-F0F8-4EB7-941A-BD52962D7643}" type="slidenum">
              <a:rPr lang="en-US" altLang="en-US"/>
              <a:pPr>
                <a:defRPr/>
              </a:pPr>
              <a:t>‹#›</a:t>
            </a:fld>
            <a:endParaRPr lang="en-US" altLang="en-US"/>
          </a:p>
        </p:txBody>
      </p:sp>
    </p:spTree>
    <p:extLst>
      <p:ext uri="{BB962C8B-B14F-4D97-AF65-F5344CB8AC3E}">
        <p14:creationId xmlns:p14="http://schemas.microsoft.com/office/powerpoint/2010/main" val="417095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AF235EC-5D1E-EAF5-89E1-61A9354D116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5A4F35A-E691-2B9D-C9A1-AC8CCDAD72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61FA704-E5F2-245A-B3ED-AA61240EDC76}"/>
              </a:ext>
            </a:extLst>
          </p:cNvPr>
          <p:cNvSpPr>
            <a:spLocks noGrp="1" noChangeArrowheads="1"/>
          </p:cNvSpPr>
          <p:nvPr>
            <p:ph type="sldNum" sz="quarter" idx="12"/>
          </p:nvPr>
        </p:nvSpPr>
        <p:spPr>
          <a:ln/>
        </p:spPr>
        <p:txBody>
          <a:bodyPr/>
          <a:lstStyle>
            <a:lvl1pPr>
              <a:defRPr/>
            </a:lvl1pPr>
          </a:lstStyle>
          <a:p>
            <a:pPr>
              <a:defRPr/>
            </a:pPr>
            <a:fld id="{B69C2E35-7B08-40D3-ACF2-887B248435C3}" type="slidenum">
              <a:rPr lang="en-US" altLang="en-US"/>
              <a:pPr>
                <a:defRPr/>
              </a:pPr>
              <a:t>‹#›</a:t>
            </a:fld>
            <a:endParaRPr lang="en-US" altLang="en-US"/>
          </a:p>
        </p:txBody>
      </p:sp>
    </p:spTree>
    <p:extLst>
      <p:ext uri="{BB962C8B-B14F-4D97-AF65-F5344CB8AC3E}">
        <p14:creationId xmlns:p14="http://schemas.microsoft.com/office/powerpoint/2010/main" val="260428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3B77C8-0ACC-33C7-A8E1-78921FE6001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3CEC251-7D26-6F01-A12F-A501A2A249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5CBB60E-BF76-ACA3-9A3E-D83C43D32382}"/>
              </a:ext>
            </a:extLst>
          </p:cNvPr>
          <p:cNvSpPr>
            <a:spLocks noGrp="1" noChangeArrowheads="1"/>
          </p:cNvSpPr>
          <p:nvPr>
            <p:ph type="sldNum" sz="quarter" idx="12"/>
          </p:nvPr>
        </p:nvSpPr>
        <p:spPr>
          <a:ln/>
        </p:spPr>
        <p:txBody>
          <a:bodyPr/>
          <a:lstStyle>
            <a:lvl1pPr>
              <a:defRPr/>
            </a:lvl1pPr>
          </a:lstStyle>
          <a:p>
            <a:pPr>
              <a:defRPr/>
            </a:pPr>
            <a:fld id="{CB5A8742-C620-4D6F-8361-1CFCCA7A7218}" type="slidenum">
              <a:rPr lang="en-US" altLang="en-US"/>
              <a:pPr>
                <a:defRPr/>
              </a:pPr>
              <a:t>‹#›</a:t>
            </a:fld>
            <a:endParaRPr lang="en-US" altLang="en-US"/>
          </a:p>
        </p:txBody>
      </p:sp>
    </p:spTree>
    <p:extLst>
      <p:ext uri="{BB962C8B-B14F-4D97-AF65-F5344CB8AC3E}">
        <p14:creationId xmlns:p14="http://schemas.microsoft.com/office/powerpoint/2010/main" val="140191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1000"/>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38"/>
            </a:lvl1pPr>
            <a:lvl2pPr marL="142875" indent="0">
              <a:buNone/>
              <a:defRPr sz="375"/>
            </a:lvl2pPr>
            <a:lvl3pPr marL="285750" indent="0">
              <a:buNone/>
              <a:defRPr sz="313"/>
            </a:lvl3pPr>
            <a:lvl4pPr marL="428625" indent="0">
              <a:buNone/>
              <a:defRPr sz="281"/>
            </a:lvl4pPr>
            <a:lvl5pPr marL="571500" indent="0">
              <a:buNone/>
              <a:defRPr sz="281"/>
            </a:lvl5pPr>
            <a:lvl6pPr marL="714375" indent="0">
              <a:buNone/>
              <a:defRPr sz="281"/>
            </a:lvl6pPr>
            <a:lvl7pPr marL="857250" indent="0">
              <a:buNone/>
              <a:defRPr sz="281"/>
            </a:lvl7pPr>
            <a:lvl8pPr marL="1000125" indent="0">
              <a:buNone/>
              <a:defRPr sz="281"/>
            </a:lvl8pPr>
            <a:lvl9pPr marL="1143000" indent="0">
              <a:buNone/>
              <a:defRPr sz="281"/>
            </a:lvl9pPr>
          </a:lstStyle>
          <a:p>
            <a:pPr lvl="0"/>
            <a:r>
              <a:rPr lang="en-US"/>
              <a:t>Click to edit Master text styles</a:t>
            </a:r>
          </a:p>
        </p:txBody>
      </p:sp>
      <p:sp>
        <p:nvSpPr>
          <p:cNvPr id="5" name="Rectangle 4">
            <a:extLst>
              <a:ext uri="{FF2B5EF4-FFF2-40B4-BE49-F238E27FC236}">
                <a16:creationId xmlns:a16="http://schemas.microsoft.com/office/drawing/2014/main" id="{509B166E-21A8-F0AC-542F-A50DE80707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8650816-3166-2189-8C1F-AB5C09A643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CFDF8C8-EA15-36E5-F5B1-9588096CB63A}"/>
              </a:ext>
            </a:extLst>
          </p:cNvPr>
          <p:cNvSpPr>
            <a:spLocks noGrp="1" noChangeArrowheads="1"/>
          </p:cNvSpPr>
          <p:nvPr>
            <p:ph type="sldNum" sz="quarter" idx="12"/>
          </p:nvPr>
        </p:nvSpPr>
        <p:spPr>
          <a:ln/>
        </p:spPr>
        <p:txBody>
          <a:bodyPr/>
          <a:lstStyle>
            <a:lvl1pPr>
              <a:defRPr/>
            </a:lvl1pPr>
          </a:lstStyle>
          <a:p>
            <a:pPr>
              <a:defRPr/>
            </a:pPr>
            <a:fld id="{CAED69D4-6059-440E-B57A-C4AD8831E887}" type="slidenum">
              <a:rPr lang="en-US" altLang="en-US"/>
              <a:pPr>
                <a:defRPr/>
              </a:pPr>
              <a:t>‹#›</a:t>
            </a:fld>
            <a:endParaRPr lang="en-US" altLang="en-US"/>
          </a:p>
        </p:txBody>
      </p:sp>
    </p:spTree>
    <p:extLst>
      <p:ext uri="{BB962C8B-B14F-4D97-AF65-F5344CB8AC3E}">
        <p14:creationId xmlns:p14="http://schemas.microsoft.com/office/powerpoint/2010/main" val="3357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1000"/>
            </a:lvl1pPr>
            <a:lvl2pPr marL="142875" indent="0">
              <a:buNone/>
              <a:defRPr sz="875"/>
            </a:lvl2pPr>
            <a:lvl3pPr marL="285750" indent="0">
              <a:buNone/>
              <a:defRPr sz="750"/>
            </a:lvl3pPr>
            <a:lvl4pPr marL="428625" indent="0">
              <a:buNone/>
              <a:defRPr sz="625"/>
            </a:lvl4pPr>
            <a:lvl5pPr marL="571500" indent="0">
              <a:buNone/>
              <a:defRPr sz="625"/>
            </a:lvl5pPr>
            <a:lvl6pPr marL="714375" indent="0">
              <a:buNone/>
              <a:defRPr sz="625"/>
            </a:lvl6pPr>
            <a:lvl7pPr marL="857250" indent="0">
              <a:buNone/>
              <a:defRPr sz="625"/>
            </a:lvl7pPr>
            <a:lvl8pPr marL="1000125" indent="0">
              <a:buNone/>
              <a:defRPr sz="625"/>
            </a:lvl8pPr>
            <a:lvl9pPr marL="1143000"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38"/>
            </a:lvl1pPr>
            <a:lvl2pPr marL="142875" indent="0">
              <a:buNone/>
              <a:defRPr sz="375"/>
            </a:lvl2pPr>
            <a:lvl3pPr marL="285750" indent="0">
              <a:buNone/>
              <a:defRPr sz="313"/>
            </a:lvl3pPr>
            <a:lvl4pPr marL="428625" indent="0">
              <a:buNone/>
              <a:defRPr sz="281"/>
            </a:lvl4pPr>
            <a:lvl5pPr marL="571500" indent="0">
              <a:buNone/>
              <a:defRPr sz="281"/>
            </a:lvl5pPr>
            <a:lvl6pPr marL="714375" indent="0">
              <a:buNone/>
              <a:defRPr sz="281"/>
            </a:lvl6pPr>
            <a:lvl7pPr marL="857250" indent="0">
              <a:buNone/>
              <a:defRPr sz="281"/>
            </a:lvl7pPr>
            <a:lvl8pPr marL="1000125" indent="0">
              <a:buNone/>
              <a:defRPr sz="281"/>
            </a:lvl8pPr>
            <a:lvl9pPr marL="1143000" indent="0">
              <a:buNone/>
              <a:defRPr sz="281"/>
            </a:lvl9pPr>
          </a:lstStyle>
          <a:p>
            <a:pPr lvl="0"/>
            <a:r>
              <a:rPr lang="en-US"/>
              <a:t>Click to edit Master text styles</a:t>
            </a:r>
          </a:p>
        </p:txBody>
      </p:sp>
      <p:sp>
        <p:nvSpPr>
          <p:cNvPr id="5" name="Rectangle 4">
            <a:extLst>
              <a:ext uri="{FF2B5EF4-FFF2-40B4-BE49-F238E27FC236}">
                <a16:creationId xmlns:a16="http://schemas.microsoft.com/office/drawing/2014/main" id="{CFB9ED9B-60DE-3FB5-D2C4-9E70FE808E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7C9FBB5-E01C-47FB-62DF-10D98D1244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82EC97F-7B53-2A02-3FFD-68D27AB13931}"/>
              </a:ext>
            </a:extLst>
          </p:cNvPr>
          <p:cNvSpPr>
            <a:spLocks noGrp="1" noChangeArrowheads="1"/>
          </p:cNvSpPr>
          <p:nvPr>
            <p:ph type="sldNum" sz="quarter" idx="12"/>
          </p:nvPr>
        </p:nvSpPr>
        <p:spPr>
          <a:ln/>
        </p:spPr>
        <p:txBody>
          <a:bodyPr/>
          <a:lstStyle>
            <a:lvl1pPr>
              <a:defRPr/>
            </a:lvl1pPr>
          </a:lstStyle>
          <a:p>
            <a:pPr>
              <a:defRPr/>
            </a:pPr>
            <a:fld id="{F3229B61-7825-496B-BDFA-5532DCDEC200}" type="slidenum">
              <a:rPr lang="en-US" altLang="en-US"/>
              <a:pPr>
                <a:defRPr/>
              </a:pPr>
              <a:t>‹#›</a:t>
            </a:fld>
            <a:endParaRPr lang="en-US" altLang="en-US"/>
          </a:p>
        </p:txBody>
      </p:sp>
    </p:spTree>
    <p:extLst>
      <p:ext uri="{BB962C8B-B14F-4D97-AF65-F5344CB8AC3E}">
        <p14:creationId xmlns:p14="http://schemas.microsoft.com/office/powerpoint/2010/main" val="255090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068810F-6CA5-7F0B-C37D-2815EC9A106B}"/>
              </a:ext>
            </a:extLst>
          </p:cNvPr>
          <p:cNvSpPr>
            <a:spLocks noGrp="1" noChangeArrowheads="1"/>
          </p:cNvSpPr>
          <p:nvPr>
            <p:ph type="title"/>
          </p:nvPr>
        </p:nvSpPr>
        <p:spPr bwMode="auto">
          <a:xfrm>
            <a:off x="914283" y="609699"/>
            <a:ext cx="1036343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502" tIns="156751" rIns="313502" bIns="15675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5F8463A-A61A-7109-08EF-45059E014CAC}"/>
              </a:ext>
            </a:extLst>
          </p:cNvPr>
          <p:cNvSpPr>
            <a:spLocks noGrp="1" noChangeArrowheads="1"/>
          </p:cNvSpPr>
          <p:nvPr>
            <p:ph type="body" idx="1"/>
          </p:nvPr>
        </p:nvSpPr>
        <p:spPr bwMode="auto">
          <a:xfrm>
            <a:off x="914283" y="1981398"/>
            <a:ext cx="10363435" cy="411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502" tIns="156751" rIns="313502" bIns="15675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9E4239B-FA13-450D-4445-A8C197DE96C4}"/>
              </a:ext>
            </a:extLst>
          </p:cNvPr>
          <p:cNvSpPr>
            <a:spLocks noGrp="1" noChangeArrowheads="1"/>
          </p:cNvSpPr>
          <p:nvPr>
            <p:ph type="dt" sz="half" idx="2"/>
          </p:nvPr>
        </p:nvSpPr>
        <p:spPr bwMode="auto">
          <a:xfrm>
            <a:off x="914283" y="6248301"/>
            <a:ext cx="2540000" cy="457398"/>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eaLnBrk="1" hangingPunct="1">
              <a:defRPr sz="1500"/>
            </a:lvl1pPr>
          </a:lstStyle>
          <a:p>
            <a:pPr>
              <a:defRPr/>
            </a:pPr>
            <a:endParaRPr lang="en-US"/>
          </a:p>
        </p:txBody>
      </p:sp>
      <p:sp>
        <p:nvSpPr>
          <p:cNvPr id="1029" name="Rectangle 5">
            <a:extLst>
              <a:ext uri="{FF2B5EF4-FFF2-40B4-BE49-F238E27FC236}">
                <a16:creationId xmlns:a16="http://schemas.microsoft.com/office/drawing/2014/main" id="{A306D50C-A956-BE64-2D3F-5886652EC790}"/>
              </a:ext>
            </a:extLst>
          </p:cNvPr>
          <p:cNvSpPr>
            <a:spLocks noGrp="1" noChangeArrowheads="1"/>
          </p:cNvSpPr>
          <p:nvPr>
            <p:ph type="ftr" sz="quarter" idx="3"/>
          </p:nvPr>
        </p:nvSpPr>
        <p:spPr bwMode="auto">
          <a:xfrm>
            <a:off x="4165718" y="6248301"/>
            <a:ext cx="3860565" cy="457398"/>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ctr" eaLnBrk="1" hangingPunct="1">
              <a:defRPr sz="1500"/>
            </a:lvl1pPr>
          </a:lstStyle>
          <a:p>
            <a:pPr>
              <a:defRPr/>
            </a:pPr>
            <a:endParaRPr lang="en-US"/>
          </a:p>
        </p:txBody>
      </p:sp>
      <p:sp>
        <p:nvSpPr>
          <p:cNvPr id="1030" name="Rectangle 6">
            <a:extLst>
              <a:ext uri="{FF2B5EF4-FFF2-40B4-BE49-F238E27FC236}">
                <a16:creationId xmlns:a16="http://schemas.microsoft.com/office/drawing/2014/main" id="{6A2F7ABC-C584-CA34-7CBD-A3672ECD8CB9}"/>
              </a:ext>
            </a:extLst>
          </p:cNvPr>
          <p:cNvSpPr>
            <a:spLocks noGrp="1" noChangeArrowheads="1"/>
          </p:cNvSpPr>
          <p:nvPr>
            <p:ph type="sldNum" sz="quarter" idx="4"/>
          </p:nvPr>
        </p:nvSpPr>
        <p:spPr bwMode="auto">
          <a:xfrm>
            <a:off x="8737718" y="6248301"/>
            <a:ext cx="2540000" cy="457398"/>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r" eaLnBrk="1" hangingPunct="1">
              <a:defRPr sz="1500"/>
            </a:lvl1pPr>
          </a:lstStyle>
          <a:p>
            <a:pPr>
              <a:defRPr/>
            </a:pPr>
            <a:fld id="{401A28AC-9A68-4045-A5CA-60790E1117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0" fontAlgn="base" hangingPunct="0">
        <a:spcBef>
          <a:spcPct val="0"/>
        </a:spcBef>
        <a:spcAft>
          <a:spcPct val="0"/>
        </a:spcAft>
        <a:defRPr sz="15100">
          <a:solidFill>
            <a:schemeClr val="tx2"/>
          </a:solidFill>
          <a:latin typeface="+mj-lt"/>
          <a:ea typeface="+mj-ea"/>
          <a:cs typeface="+mj-cs"/>
        </a:defRPr>
      </a:lvl1pPr>
      <a:lvl2pPr algn="ctr" defTabSz="3135313" rtl="0" eaLnBrk="0" fontAlgn="base" hangingPunct="0">
        <a:spcBef>
          <a:spcPct val="0"/>
        </a:spcBef>
        <a:spcAft>
          <a:spcPct val="0"/>
        </a:spcAft>
        <a:defRPr sz="15100">
          <a:solidFill>
            <a:schemeClr val="tx2"/>
          </a:solidFill>
          <a:latin typeface="Times New Roman" pitchFamily="18" charset="0"/>
        </a:defRPr>
      </a:lvl2pPr>
      <a:lvl3pPr algn="ctr" defTabSz="3135313" rtl="0" eaLnBrk="0" fontAlgn="base" hangingPunct="0">
        <a:spcBef>
          <a:spcPct val="0"/>
        </a:spcBef>
        <a:spcAft>
          <a:spcPct val="0"/>
        </a:spcAft>
        <a:defRPr sz="15100">
          <a:solidFill>
            <a:schemeClr val="tx2"/>
          </a:solidFill>
          <a:latin typeface="Times New Roman" pitchFamily="18" charset="0"/>
        </a:defRPr>
      </a:lvl3pPr>
      <a:lvl4pPr algn="ctr" defTabSz="3135313" rtl="0" eaLnBrk="0" fontAlgn="base" hangingPunct="0">
        <a:spcBef>
          <a:spcPct val="0"/>
        </a:spcBef>
        <a:spcAft>
          <a:spcPct val="0"/>
        </a:spcAft>
        <a:defRPr sz="15100">
          <a:solidFill>
            <a:schemeClr val="tx2"/>
          </a:solidFill>
          <a:latin typeface="Times New Roman" pitchFamily="18" charset="0"/>
        </a:defRPr>
      </a:lvl4pPr>
      <a:lvl5pPr algn="ctr" defTabSz="3135313" rtl="0" eaLnBrk="0" fontAlgn="base" hangingPunct="0">
        <a:spcBef>
          <a:spcPct val="0"/>
        </a:spcBef>
        <a:spcAft>
          <a:spcPct val="0"/>
        </a:spcAft>
        <a:defRPr sz="15100">
          <a:solidFill>
            <a:schemeClr val="tx2"/>
          </a:solidFill>
          <a:latin typeface="Times New Roman" pitchFamily="18" charset="0"/>
        </a:defRPr>
      </a:lvl5pPr>
      <a:lvl6pPr marL="457200" algn="ctr" defTabSz="3135313" rtl="0" fontAlgn="base">
        <a:spcBef>
          <a:spcPct val="0"/>
        </a:spcBef>
        <a:spcAft>
          <a:spcPct val="0"/>
        </a:spcAft>
        <a:defRPr sz="15100">
          <a:solidFill>
            <a:schemeClr val="tx2"/>
          </a:solidFill>
          <a:latin typeface="Times New Roman" pitchFamily="18" charset="0"/>
        </a:defRPr>
      </a:lvl6pPr>
      <a:lvl7pPr marL="914400" algn="ctr" defTabSz="3135313" rtl="0" fontAlgn="base">
        <a:spcBef>
          <a:spcPct val="0"/>
        </a:spcBef>
        <a:spcAft>
          <a:spcPct val="0"/>
        </a:spcAft>
        <a:defRPr sz="15100">
          <a:solidFill>
            <a:schemeClr val="tx2"/>
          </a:solidFill>
          <a:latin typeface="Times New Roman" pitchFamily="18" charset="0"/>
        </a:defRPr>
      </a:lvl7pPr>
      <a:lvl8pPr marL="1371600" algn="ctr" defTabSz="3135313" rtl="0" fontAlgn="base">
        <a:spcBef>
          <a:spcPct val="0"/>
        </a:spcBef>
        <a:spcAft>
          <a:spcPct val="0"/>
        </a:spcAft>
        <a:defRPr sz="15100">
          <a:solidFill>
            <a:schemeClr val="tx2"/>
          </a:solidFill>
          <a:latin typeface="Times New Roman" pitchFamily="18" charset="0"/>
        </a:defRPr>
      </a:lvl8pPr>
      <a:lvl9pPr marL="1828800" algn="ctr" defTabSz="3135313" rtl="0" fontAlgn="base">
        <a:spcBef>
          <a:spcPct val="0"/>
        </a:spcBef>
        <a:spcAft>
          <a:spcPct val="0"/>
        </a:spcAft>
        <a:defRPr sz="15100">
          <a:solidFill>
            <a:schemeClr val="tx2"/>
          </a:solidFill>
          <a:latin typeface="Times New Roman" pitchFamily="18"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n-ea"/>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defRPr>
      </a:lvl2pPr>
      <a:lvl3pPr marL="3919538" indent="-784225" algn="l" defTabSz="3135313" rtl="0" eaLnBrk="0" fontAlgn="base" hangingPunct="0">
        <a:spcBef>
          <a:spcPct val="20000"/>
        </a:spcBef>
        <a:spcAft>
          <a:spcPct val="0"/>
        </a:spcAft>
        <a:buChar char="•"/>
        <a:defRPr sz="8200">
          <a:solidFill>
            <a:schemeClr val="tx1"/>
          </a:solidFill>
          <a:latin typeface="+mn-lt"/>
        </a:defRPr>
      </a:lvl3pPr>
      <a:lvl4pPr marL="5486400" indent="-784225" algn="l" defTabSz="3135313" rtl="0" eaLnBrk="0" fontAlgn="base" hangingPunct="0">
        <a:spcBef>
          <a:spcPct val="20000"/>
        </a:spcBef>
        <a:spcAft>
          <a:spcPct val="0"/>
        </a:spcAft>
        <a:buChar char="–"/>
        <a:defRPr sz="6900">
          <a:solidFill>
            <a:schemeClr val="tx1"/>
          </a:solidFill>
          <a:latin typeface="+mn-lt"/>
        </a:defRPr>
      </a:lvl4pPr>
      <a:lvl5pPr marL="7053263" indent="-782638" algn="l" defTabSz="3135313" rtl="0" eaLnBrk="0" fontAlgn="base" hangingPunct="0">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DD0929-0D8B-482E-8EAD-DFAC375807D6}" type="datetimeFigureOut">
              <a:rPr lang="en-US" smtClean="0"/>
              <a:t>7/31/2023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13B07C4-517E-49EC-85C8-0F41F29D81DC}" type="slidenum">
              <a:rPr lang="en-US" smtClean="0"/>
              <a:t>‹#›</a:t>
            </a:fld>
            <a:endParaRPr lang="en-US"/>
          </a:p>
        </p:txBody>
      </p:sp>
    </p:spTree>
    <p:extLst>
      <p:ext uri="{BB962C8B-B14F-4D97-AF65-F5344CB8AC3E}">
        <p14:creationId xmlns:p14="http://schemas.microsoft.com/office/powerpoint/2010/main" val="1786111024"/>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mailto:LHSCollaboratory-info@umich.edu" TargetMode="External"/><Relationship Id="rId2" Type="http://schemas.openxmlformats.org/officeDocument/2006/relationships/hyperlink" Target="https://medicine.umich.edu/dept/learning-health-sciences"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mobilizecbk.med.umich.edu/about"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mailto:swainham@msn.com" TargetMode="External"/><Relationship Id="rId7" Type="http://schemas.openxmlformats.org/officeDocument/2006/relationships/hyperlink" Target="mailto:delaina.e.z.15@gmail.com" TargetMode="External"/><Relationship Id="rId2" Type="http://schemas.openxmlformats.org/officeDocument/2006/relationships/hyperlink" Target="mailto:dswain@nccu.edu" TargetMode="External"/><Relationship Id="rId1" Type="http://schemas.openxmlformats.org/officeDocument/2006/relationships/slideLayout" Target="../slideLayouts/slideLayout13.xml"/><Relationship Id="rId6" Type="http://schemas.openxmlformats.org/officeDocument/2006/relationships/hyperlink" Target="mailto:williamtanner726@gmail.com" TargetMode="External"/><Relationship Id="rId5" Type="http://schemas.openxmlformats.org/officeDocument/2006/relationships/hyperlink" Target="mailto:ccox33@.nccu.edu" TargetMode="External"/><Relationship Id="rId4" Type="http://schemas.openxmlformats.org/officeDocument/2006/relationships/hyperlink" Target="mailto:chris.cunningham@ncc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cpfried@umich.edu" TargetMode="External"/><Relationship Id="rId2" Type="http://schemas.openxmlformats.org/officeDocument/2006/relationships/hyperlink" Target="mailto:kayoung@med.umich.edu"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mobilizecbk.med.umich.edu/about/manifesto"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3000"/>
                <a:shade val="98000"/>
                <a:satMod val="150000"/>
                <a:lumMod val="102000"/>
              </a:schemeClr>
            </a:gs>
            <a:gs pos="50000">
              <a:schemeClr val="bg2">
                <a:tint val="98000"/>
                <a:shade val="90000"/>
                <a:satMod val="13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77BE-52C8-4873-9746-3EDF89462EB7}"/>
              </a:ext>
            </a:extLst>
          </p:cNvPr>
          <p:cNvSpPr>
            <a:spLocks noGrp="1"/>
          </p:cNvSpPr>
          <p:nvPr>
            <p:ph type="ctrTitle"/>
          </p:nvPr>
        </p:nvSpPr>
        <p:spPr>
          <a:xfrm>
            <a:off x="792483" y="821265"/>
            <a:ext cx="6098705" cy="5222117"/>
          </a:xfrm>
        </p:spPr>
        <p:txBody>
          <a:bodyPr anchor="ctr">
            <a:normAutofit/>
          </a:bodyPr>
          <a:lstStyle/>
          <a:p>
            <a:r>
              <a:rPr lang="en-US" b="1" dirty="0"/>
              <a:t>Introduction to MCBK</a:t>
            </a:r>
            <a:endParaRPr lang="en-US" dirty="0"/>
          </a:p>
        </p:txBody>
      </p:sp>
      <p:sp>
        <p:nvSpPr>
          <p:cNvPr id="3" name="Subtitle 2">
            <a:extLst>
              <a:ext uri="{FF2B5EF4-FFF2-40B4-BE49-F238E27FC236}">
                <a16:creationId xmlns:a16="http://schemas.microsoft.com/office/drawing/2014/main" id="{80D8E4B3-932C-4B83-9D65-133C52398868}"/>
              </a:ext>
            </a:extLst>
          </p:cNvPr>
          <p:cNvSpPr>
            <a:spLocks noGrp="1"/>
          </p:cNvSpPr>
          <p:nvPr>
            <p:ph type="subTitle" idx="1"/>
          </p:nvPr>
        </p:nvSpPr>
        <p:spPr>
          <a:xfrm>
            <a:off x="7707086" y="1840169"/>
            <a:ext cx="3265713" cy="3620106"/>
          </a:xfrm>
        </p:spPr>
        <p:txBody>
          <a:bodyPr anchor="ctr">
            <a:normAutofit/>
          </a:bodyPr>
          <a:lstStyle/>
          <a:p>
            <a:r>
              <a:rPr lang="en-US" b="1" dirty="0">
                <a:solidFill>
                  <a:schemeClr val="tx1"/>
                </a:solidFill>
              </a:rPr>
              <a:t>Research Team</a:t>
            </a:r>
          </a:p>
          <a:p>
            <a:r>
              <a:rPr lang="en-US" b="1" dirty="0">
                <a:solidFill>
                  <a:schemeClr val="tx1"/>
                </a:solidFill>
              </a:rPr>
              <a:t>North Carolina Central University, Durham, NC, USA</a:t>
            </a:r>
          </a:p>
          <a:p>
            <a:r>
              <a:rPr lang="en-US" b="1" dirty="0">
                <a:solidFill>
                  <a:schemeClr val="tx1"/>
                </a:solidFill>
              </a:rPr>
              <a:t>2023 update</a:t>
            </a:r>
          </a:p>
        </p:txBody>
      </p:sp>
    </p:spTree>
    <p:extLst>
      <p:ext uri="{BB962C8B-B14F-4D97-AF65-F5344CB8AC3E}">
        <p14:creationId xmlns:p14="http://schemas.microsoft.com/office/powerpoint/2010/main" val="26127145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type="wd">
                                    <p:tmPct val="15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AEC98-FF40-4A1B-B1B5-86DB0D57B82B}"/>
              </a:ext>
            </a:extLst>
          </p:cNvPr>
          <p:cNvSpPr>
            <a:spLocks noGrp="1"/>
          </p:cNvSpPr>
          <p:nvPr>
            <p:ph type="title"/>
          </p:nvPr>
        </p:nvSpPr>
        <p:spPr>
          <a:xfrm>
            <a:off x="872197" y="639316"/>
            <a:ext cx="10652380" cy="1557346"/>
          </a:xfrm>
        </p:spPr>
        <p:txBody>
          <a:bodyPr>
            <a:normAutofit/>
          </a:bodyPr>
          <a:lstStyle/>
          <a:p>
            <a:r>
              <a:rPr lang="en-US" dirty="0"/>
              <a:t>Exercises, Slides, Webinars, and Videos</a:t>
            </a:r>
          </a:p>
        </p:txBody>
      </p:sp>
      <p:sp>
        <p:nvSpPr>
          <p:cNvPr id="3" name="Content Placeholder 2">
            <a:extLst>
              <a:ext uri="{FF2B5EF4-FFF2-40B4-BE49-F238E27FC236}">
                <a16:creationId xmlns:a16="http://schemas.microsoft.com/office/drawing/2014/main" id="{F6B28C25-7AB3-4C66-B37F-F61CA9624728}"/>
              </a:ext>
            </a:extLst>
          </p:cNvPr>
          <p:cNvSpPr>
            <a:spLocks noGrp="1"/>
          </p:cNvSpPr>
          <p:nvPr>
            <p:ph idx="1"/>
          </p:nvPr>
        </p:nvSpPr>
        <p:spPr>
          <a:xfrm>
            <a:off x="892205" y="1515292"/>
            <a:ext cx="10652380" cy="4703394"/>
          </a:xfrm>
        </p:spPr>
        <p:txBody>
          <a:bodyPr>
            <a:normAutofit fontScale="92500" lnSpcReduction="10000"/>
          </a:bodyPr>
          <a:lstStyle/>
          <a:p>
            <a:r>
              <a:rPr lang="en-US" sz="2000" dirty="0"/>
              <a:t>For training, see “Read First” document</a:t>
            </a:r>
          </a:p>
          <a:p>
            <a:r>
              <a:rPr lang="en-US" sz="2000" dirty="0"/>
              <a:t>Videos and slides from Pilot Training</a:t>
            </a:r>
          </a:p>
          <a:p>
            <a:r>
              <a:rPr lang="en-US" sz="2000" dirty="0"/>
              <a:t>Systematic Project Reviewers </a:t>
            </a:r>
          </a:p>
          <a:p>
            <a:pPr lvl="1"/>
            <a:r>
              <a:rPr lang="en-US" dirty="0"/>
              <a:t>Librarian as reviewers and authors</a:t>
            </a:r>
          </a:p>
          <a:p>
            <a:pPr lvl="1"/>
            <a:r>
              <a:rPr lang="en-US" dirty="0"/>
              <a:t>Standards from Academy of Medicine; PICO; and PRISMA reviews</a:t>
            </a:r>
          </a:p>
          <a:p>
            <a:r>
              <a:rPr lang="en-US" sz="2000" dirty="0"/>
              <a:t>Technical Infrastructure for CBK Repositories</a:t>
            </a:r>
          </a:p>
          <a:p>
            <a:r>
              <a:rPr lang="en-US" sz="2000" dirty="0"/>
              <a:t>MCBK Metadata and Research Networks</a:t>
            </a:r>
          </a:p>
          <a:p>
            <a:pPr lvl="1"/>
            <a:r>
              <a:rPr lang="en-US" dirty="0">
                <a:effectLst/>
                <a:ea typeface="Times New Roman" panose="02020603050405020304" pitchFamily="18" charset="0"/>
              </a:rPr>
              <a:t>EXAMPLE: Observational Health Data Sciences &amp; Informatics (OHDSI)</a:t>
            </a:r>
            <a:endParaRPr lang="en-US" dirty="0"/>
          </a:p>
          <a:p>
            <a:r>
              <a:rPr lang="en-US" sz="2000" dirty="0"/>
              <a:t>CBK Tools and Resources: National Library of Medicine (NLM)</a:t>
            </a:r>
          </a:p>
          <a:p>
            <a:r>
              <a:rPr lang="en-US" sz="2000" dirty="0">
                <a:effectLst/>
                <a:latin typeface="Trebuchet MS" panose="020B0603020202020204" pitchFamily="34" charset="0"/>
                <a:ea typeface="Times New Roman" panose="02020603050405020304" pitchFamily="18" charset="0"/>
              </a:rPr>
              <a:t>Planning Community of Practice (CoP) and KM framework using SECI</a:t>
            </a:r>
          </a:p>
          <a:p>
            <a:r>
              <a:rPr lang="en-US" sz="2000" dirty="0">
                <a:latin typeface="Trebuchet MS" panose="020B0603020202020204" pitchFamily="34" charset="0"/>
              </a:rPr>
              <a:t>Continued MCBK education: see </a:t>
            </a:r>
            <a:r>
              <a:rPr lang="en-US" sz="2000" dirty="0">
                <a:hlinkClick r:id="rId2"/>
              </a:rPr>
              <a:t>Learning Health Sciences | Michigan Medicine | University of Michigan (umich.edu)</a:t>
            </a:r>
            <a:r>
              <a:rPr lang="en-US" sz="2000" dirty="0"/>
              <a:t> including webinars with LHS Collaboratory (</a:t>
            </a:r>
            <a:r>
              <a:rPr lang="en-US" sz="2000" dirty="0">
                <a:hlinkClick r:id="rId3"/>
              </a:rPr>
              <a:t>LHSCollaboratory-info@umich.edu</a:t>
            </a:r>
            <a:r>
              <a:rPr lang="en-US" sz="2000" dirty="0"/>
              <a:t> )</a:t>
            </a:r>
          </a:p>
        </p:txBody>
      </p:sp>
    </p:spTree>
    <p:extLst>
      <p:ext uri="{BB962C8B-B14F-4D97-AF65-F5344CB8AC3E}">
        <p14:creationId xmlns:p14="http://schemas.microsoft.com/office/powerpoint/2010/main" val="114592210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FB80-784A-483E-B522-F48BBDE3B1BB}"/>
              </a:ext>
            </a:extLst>
          </p:cNvPr>
          <p:cNvSpPr>
            <a:spLocks noGrp="1"/>
          </p:cNvSpPr>
          <p:nvPr>
            <p:ph type="title"/>
          </p:nvPr>
        </p:nvSpPr>
        <p:spPr>
          <a:xfrm>
            <a:off x="897141" y="274862"/>
            <a:ext cx="7434070" cy="1432289"/>
          </a:xfrm>
        </p:spPr>
        <p:txBody>
          <a:bodyPr>
            <a:normAutofit/>
          </a:bodyPr>
          <a:lstStyle/>
          <a:p>
            <a:r>
              <a:rPr lang="en-US" dirty="0"/>
              <a:t>MCBK Workgroups</a:t>
            </a:r>
          </a:p>
        </p:txBody>
      </p:sp>
      <p:sp>
        <p:nvSpPr>
          <p:cNvPr id="3" name="Content Placeholder 2">
            <a:extLst>
              <a:ext uri="{FF2B5EF4-FFF2-40B4-BE49-F238E27FC236}">
                <a16:creationId xmlns:a16="http://schemas.microsoft.com/office/drawing/2014/main" id="{7C6BED52-B586-4DE8-8D11-8B48D721F93B}"/>
              </a:ext>
            </a:extLst>
          </p:cNvPr>
          <p:cNvSpPr>
            <a:spLocks noGrp="1"/>
          </p:cNvSpPr>
          <p:nvPr>
            <p:ph idx="1"/>
          </p:nvPr>
        </p:nvSpPr>
        <p:spPr>
          <a:xfrm>
            <a:off x="1354252" y="1452992"/>
            <a:ext cx="7434070" cy="4698609"/>
          </a:xfrm>
        </p:spPr>
        <p:txBody>
          <a:bodyPr>
            <a:normAutofit/>
          </a:bodyPr>
          <a:lstStyle/>
          <a:p>
            <a:r>
              <a:rPr lang="en-US" sz="2400" dirty="0">
                <a:latin typeface="Arial" panose="020B0604020202020204" pitchFamily="34" charset="0"/>
                <a:cs typeface="Arial" panose="020B0604020202020204" pitchFamily="34" charset="0"/>
              </a:rPr>
              <a:t>Find out about MCBK webinars, workgroups and events: </a:t>
            </a:r>
            <a:r>
              <a:rPr lang="en-US" sz="2400" dirty="0">
                <a:latin typeface="Arial" panose="020B0604020202020204" pitchFamily="34" charset="0"/>
                <a:cs typeface="Arial" panose="020B0604020202020204" pitchFamily="34" charset="0"/>
                <a:hlinkClick r:id="rId2"/>
              </a:rPr>
              <a:t>https://mobilizecbk.med.umich.edu/about</a:t>
            </a:r>
            <a:r>
              <a:rPr lang="en-US" sz="2400" dirty="0">
                <a:latin typeface="Arial" panose="020B0604020202020204" pitchFamily="34" charset="0"/>
                <a:cs typeface="Arial" panose="020B0604020202020204" pitchFamily="34" charset="0"/>
              </a:rPr>
              <a:t> </a:t>
            </a:r>
          </a:p>
          <a:p>
            <a:endParaRPr lang="en-US" sz="2400" dirty="0"/>
          </a:p>
          <a:p>
            <a:r>
              <a:rPr lang="en-US" sz="2400" dirty="0"/>
              <a:t>Sustainability and Inclusion </a:t>
            </a:r>
            <a:r>
              <a:rPr lang="en-US" sz="2400" dirty="0">
                <a:sym typeface="Wingdings" panose="05000000000000000000" pitchFamily="2" charset="2"/>
              </a:rPr>
              <a:t> HEAL</a:t>
            </a:r>
            <a:endParaRPr lang="en-US" sz="2400" dirty="0"/>
          </a:p>
          <a:p>
            <a:endParaRPr lang="en-US" sz="2400" dirty="0"/>
          </a:p>
          <a:p>
            <a:r>
              <a:rPr lang="en-US" sz="2400" dirty="0"/>
              <a:t>Trust and Policy</a:t>
            </a:r>
          </a:p>
          <a:p>
            <a:endParaRPr lang="en-US" sz="2400" dirty="0"/>
          </a:p>
          <a:p>
            <a:pPr marL="0" marR="0">
              <a:spcBef>
                <a:spcPts val="0"/>
              </a:spcBef>
              <a:spcAft>
                <a:spcPts val="0"/>
              </a:spcAft>
            </a:pPr>
            <a:r>
              <a:rPr lang="en-US" sz="2400" dirty="0">
                <a:effectLst/>
                <a:latin typeface="Trebuchet MS" panose="020B0603020202020204" pitchFamily="34" charset="0"/>
                <a:ea typeface="Times New Roman" panose="02020603050405020304" pitchFamily="18" charset="0"/>
              </a:rPr>
              <a:t>Technical Standards and Infrastructure</a:t>
            </a:r>
          </a:p>
          <a:p>
            <a:pPr marL="800100" lvl="2">
              <a:spcBef>
                <a:spcPts val="0"/>
              </a:spcBef>
            </a:pPr>
            <a:r>
              <a:rPr lang="en-US" sz="2000" dirty="0">
                <a:latin typeface="Trebuchet MS" panose="020B0603020202020204" pitchFamily="34" charset="0"/>
                <a:ea typeface="Times New Roman" panose="02020603050405020304" pitchFamily="18" charset="0"/>
              </a:rPr>
              <a:t>CBK-MM (Metadata Model)</a:t>
            </a:r>
            <a:endParaRPr lang="en-US" sz="2000" dirty="0">
              <a:effectLst/>
              <a:latin typeface="Trebuchet MS" panose="020B0603020202020204" pitchFamily="34" charset="0"/>
              <a:ea typeface="Times New Roman" panose="02020603050405020304" pitchFamily="18" charset="0"/>
            </a:endParaRPr>
          </a:p>
          <a:p>
            <a:pPr marL="0" marR="0">
              <a:spcBef>
                <a:spcPts val="0"/>
              </a:spcBef>
              <a:spcAft>
                <a:spcPts val="0"/>
              </a:spcAft>
            </a:pPr>
            <a:endParaRPr lang="en-US" sz="2400" dirty="0">
              <a:latin typeface="Trebuchet MS" panose="020B0603020202020204" pitchFamily="34" charset="0"/>
              <a:ea typeface="Times New Roman" panose="02020603050405020304" pitchFamily="18" charset="0"/>
            </a:endParaRPr>
          </a:p>
          <a:p>
            <a:pPr marL="400050" lvl="1">
              <a:spcBef>
                <a:spcPts val="0"/>
              </a:spcBef>
            </a:pPr>
            <a:endParaRPr lang="en-US" sz="2200" dirty="0">
              <a:effectLst/>
              <a:latin typeface="Trebuchet MS" panose="020B0603020202020204" pitchFamily="34" charset="0"/>
              <a:ea typeface="Times New Roman" panose="02020603050405020304" pitchFamily="18" charset="0"/>
            </a:endParaRPr>
          </a:p>
        </p:txBody>
      </p:sp>
    </p:spTree>
    <p:extLst>
      <p:ext uri="{BB962C8B-B14F-4D97-AF65-F5344CB8AC3E}">
        <p14:creationId xmlns:p14="http://schemas.microsoft.com/office/powerpoint/2010/main" val="53497023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06060"/>
        </a:solid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FFD56AF5-2016-729C-3D01-9081C0162C80}"/>
              </a:ext>
            </a:extLst>
          </p:cNvPr>
          <p:cNvSpPr>
            <a:spLocks noChangeArrowheads="1"/>
          </p:cNvSpPr>
          <p:nvPr/>
        </p:nvSpPr>
        <p:spPr bwMode="auto">
          <a:xfrm>
            <a:off x="941586" y="-65485"/>
            <a:ext cx="10297914" cy="6929438"/>
          </a:xfrm>
          <a:prstGeom prst="rect">
            <a:avLst/>
          </a:prstGeom>
          <a:noFill/>
          <a:ln w="38100">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eaLnBrk="1" hangingPunct="1">
              <a:spcBef>
                <a:spcPct val="0"/>
              </a:spcBef>
              <a:buFontTx/>
              <a:buNone/>
            </a:pPr>
            <a:endParaRPr lang="en-US" altLang="en-US" sz="750"/>
          </a:p>
        </p:txBody>
      </p:sp>
      <p:sp>
        <p:nvSpPr>
          <p:cNvPr id="2051" name="Rectangle 3">
            <a:extLst>
              <a:ext uri="{FF2B5EF4-FFF2-40B4-BE49-F238E27FC236}">
                <a16:creationId xmlns:a16="http://schemas.microsoft.com/office/drawing/2014/main" id="{7296AF83-B926-BB7A-392B-7E8C615701FC}"/>
              </a:ext>
            </a:extLst>
          </p:cNvPr>
          <p:cNvSpPr>
            <a:spLocks noChangeArrowheads="1"/>
          </p:cNvSpPr>
          <p:nvPr/>
        </p:nvSpPr>
        <p:spPr bwMode="auto">
          <a:xfrm>
            <a:off x="1262063" y="128984"/>
            <a:ext cx="9620746" cy="1304231"/>
          </a:xfrm>
          <a:prstGeom prst="rect">
            <a:avLst/>
          </a:prstGeom>
          <a:solidFill>
            <a:srgbClr val="FFFFFF"/>
          </a:solidFill>
          <a:ln w="152400">
            <a:solidFill>
              <a:srgbClr val="990000"/>
            </a:solidFill>
            <a:miter lim="800000"/>
            <a:headEnd/>
            <a:tailEnd/>
          </a:ln>
        </p:spPr>
        <p:txBody>
          <a:bodyPr wrap="none" anchor="ct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spcBef>
                <a:spcPct val="0"/>
              </a:spcBef>
              <a:buFontTx/>
              <a:buNone/>
            </a:pPr>
            <a:endParaRPr lang="en-US" altLang="en-US" sz="563"/>
          </a:p>
        </p:txBody>
      </p:sp>
      <p:sp>
        <p:nvSpPr>
          <p:cNvPr id="2052" name="Rectangle 4">
            <a:extLst>
              <a:ext uri="{FF2B5EF4-FFF2-40B4-BE49-F238E27FC236}">
                <a16:creationId xmlns:a16="http://schemas.microsoft.com/office/drawing/2014/main" id="{C4D8813C-51B1-5F37-002A-6AA188D1D020}"/>
              </a:ext>
            </a:extLst>
          </p:cNvPr>
          <p:cNvSpPr>
            <a:spLocks noChangeArrowheads="1"/>
          </p:cNvSpPr>
          <p:nvPr/>
        </p:nvSpPr>
        <p:spPr bwMode="auto">
          <a:xfrm>
            <a:off x="2577703" y="291207"/>
            <a:ext cx="6939856" cy="1006366"/>
          </a:xfrm>
          <a:prstGeom prst="rect">
            <a:avLst/>
          </a:prstGeom>
          <a:noFill/>
          <a:ln w="9525">
            <a:noFill/>
            <a:miter lim="800000"/>
            <a:headEnd/>
            <a:tailEnd/>
          </a:ln>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eaLnBrk="1" hangingPunct="1">
              <a:defRPr/>
            </a:pPr>
            <a:r>
              <a:rPr lang="en-US" sz="1188" b="1" dirty="0">
                <a:effectLst>
                  <a:outerShdw blurRad="38100" dist="38100" dir="2700000" algn="tl">
                    <a:srgbClr val="C0C0C0"/>
                  </a:outerShdw>
                </a:effectLst>
              </a:rPr>
              <a:t>Open Education Resources: Storing and Accessing Computable Biomedical Knowledge (CBK)</a:t>
            </a:r>
          </a:p>
          <a:p>
            <a:pPr algn="ctr" eaLnBrk="1" hangingPunct="1">
              <a:defRPr/>
            </a:pPr>
            <a:r>
              <a:rPr lang="en-US" sz="1188" b="1" dirty="0">
                <a:effectLst>
                  <a:outerShdw blurRad="38100" dist="38100" dir="2700000" algn="tl">
                    <a:srgbClr val="C0C0C0"/>
                  </a:outerShdw>
                </a:effectLst>
              </a:rPr>
              <a:t>Dr. Deborah Swain, PhD and </a:t>
            </a:r>
            <a:r>
              <a:rPr lang="en-US" sz="1188" b="1" dirty="0" err="1">
                <a:effectLst>
                  <a:outerShdw blurRad="38100" dist="38100" dir="2700000" algn="tl">
                    <a:srgbClr val="C0C0C0"/>
                  </a:outerShdw>
                </a:effectLst>
              </a:rPr>
              <a:t>Nijee</a:t>
            </a:r>
            <a:r>
              <a:rPr lang="en-US" sz="1188" b="1" dirty="0">
                <a:effectLst>
                  <a:outerShdw blurRad="38100" dist="38100" dir="2700000" algn="tl">
                    <a:srgbClr val="C0C0C0"/>
                  </a:outerShdw>
                </a:effectLst>
              </a:rPr>
              <a:t> Brown, MIS</a:t>
            </a:r>
          </a:p>
          <a:p>
            <a:pPr algn="ctr" eaLnBrk="1" hangingPunct="1">
              <a:defRPr/>
            </a:pPr>
            <a:r>
              <a:rPr lang="en-US" sz="1188" i="1" dirty="0"/>
              <a:t>ALISE Conference</a:t>
            </a:r>
          </a:p>
          <a:p>
            <a:pPr algn="ctr" eaLnBrk="1" hangingPunct="1">
              <a:defRPr/>
            </a:pPr>
            <a:r>
              <a:rPr lang="en-US" sz="1188" b="1" dirty="0"/>
              <a:t>North Carolina Central University</a:t>
            </a:r>
          </a:p>
          <a:p>
            <a:pPr algn="ctr" eaLnBrk="1" hangingPunct="1">
              <a:defRPr/>
            </a:pPr>
            <a:r>
              <a:rPr lang="en-US" sz="1188" b="1" dirty="0"/>
              <a:t>October 25, 2022</a:t>
            </a:r>
          </a:p>
        </p:txBody>
      </p:sp>
      <p:sp>
        <p:nvSpPr>
          <p:cNvPr id="2053" name="Rectangle 10">
            <a:extLst>
              <a:ext uri="{FF2B5EF4-FFF2-40B4-BE49-F238E27FC236}">
                <a16:creationId xmlns:a16="http://schemas.microsoft.com/office/drawing/2014/main" id="{9FA7160A-C74A-B909-9C60-5E4DE25DF5B0}"/>
              </a:ext>
            </a:extLst>
          </p:cNvPr>
          <p:cNvSpPr>
            <a:spLocks noChangeArrowheads="1"/>
          </p:cNvSpPr>
          <p:nvPr/>
        </p:nvSpPr>
        <p:spPr bwMode="auto">
          <a:xfrm>
            <a:off x="8072437" y="1460500"/>
            <a:ext cx="3167063" cy="5360293"/>
          </a:xfrm>
          <a:prstGeom prst="rect">
            <a:avLst/>
          </a:prstGeom>
          <a:solidFill>
            <a:srgbClr val="FFFFFF"/>
          </a:solidFill>
          <a:ln w="9525">
            <a:solidFill>
              <a:srgbClr val="990000"/>
            </a:solidFill>
            <a:miter lim="800000"/>
            <a:headEnd/>
            <a:tailEnd/>
          </a:ln>
        </p:spPr>
        <p:txBody>
          <a:bodyPr wrap="none" anchor="ct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eaLnBrk="1" hangingPunct="1">
              <a:defRPr/>
            </a:pPr>
            <a:r>
              <a:rPr lang="en-US" altLang="en-US" sz="1125" b="1" dirty="0"/>
              <a:t>  </a:t>
            </a:r>
          </a:p>
          <a:p>
            <a:pPr eaLnBrk="1" hangingPunct="1">
              <a:defRPr/>
            </a:pPr>
            <a:r>
              <a:rPr lang="en-US" altLang="en-US" sz="1125" b="1" dirty="0"/>
              <a:t>         </a:t>
            </a:r>
          </a:p>
          <a:p>
            <a:pPr eaLnBrk="1" hangingPunct="1">
              <a:defRPr/>
            </a:pPr>
            <a:endParaRPr lang="en-US" altLang="en-US" sz="1125" b="1" dirty="0"/>
          </a:p>
          <a:p>
            <a:pPr eaLnBrk="1" hangingPunct="1">
              <a:defRPr/>
            </a:pPr>
            <a:endParaRPr lang="en-US" altLang="en-US" sz="1125" b="1" dirty="0"/>
          </a:p>
          <a:p>
            <a:pPr eaLnBrk="1" hangingPunct="1">
              <a:defRPr/>
            </a:pPr>
            <a:endParaRPr lang="en-US" altLang="en-US" sz="1125" b="1" dirty="0"/>
          </a:p>
          <a:p>
            <a:pPr eaLnBrk="1" hangingPunct="1">
              <a:defRPr/>
            </a:pPr>
            <a:endParaRPr lang="en-US" altLang="en-US" sz="1125" b="1" dirty="0"/>
          </a:p>
          <a:p>
            <a:pPr eaLnBrk="1" hangingPunct="1">
              <a:defRPr/>
            </a:pPr>
            <a:endParaRPr lang="en-US" altLang="en-US" sz="1125" b="1" dirty="0"/>
          </a:p>
          <a:p>
            <a:pPr eaLnBrk="1" hangingPunct="1">
              <a:defRPr/>
            </a:pPr>
            <a:endParaRPr lang="en-US" altLang="en-US" sz="1125" b="1" dirty="0"/>
          </a:p>
          <a:p>
            <a:pPr eaLnBrk="1" hangingPunct="1">
              <a:defRPr/>
            </a:pPr>
            <a:endParaRPr lang="en-US" altLang="en-US" sz="1125" b="1" dirty="0"/>
          </a:p>
          <a:p>
            <a:pPr eaLnBrk="1" hangingPunct="1">
              <a:defRPr/>
            </a:pPr>
            <a:endParaRPr lang="en-US" altLang="en-US" sz="1125" b="1" dirty="0"/>
          </a:p>
          <a:p>
            <a:pPr eaLnBrk="1" hangingPunct="1">
              <a:defRPr/>
            </a:pPr>
            <a:endParaRPr lang="en-US" altLang="en-US" sz="1125" b="1" dirty="0"/>
          </a:p>
          <a:p>
            <a:pPr eaLnBrk="1" hangingPunct="1">
              <a:defRPr/>
            </a:pPr>
            <a:endParaRPr lang="en-US" sz="1250" dirty="0">
              <a:latin typeface="+mn-lt"/>
              <a:ea typeface="Calibri" panose="020F0502020204030204" pitchFamily="34" charset="0"/>
              <a:cs typeface="Times New Roman" panose="02020603050405020304" pitchFamily="18" charset="0"/>
            </a:endParaRPr>
          </a:p>
          <a:p>
            <a:pPr eaLnBrk="1" hangingPunct="1">
              <a:defRPr/>
            </a:pPr>
            <a:endParaRPr lang="en-US" sz="1250" dirty="0">
              <a:latin typeface="+mn-lt"/>
              <a:ea typeface="Calibri" panose="020F0502020204030204" pitchFamily="34" charset="0"/>
              <a:cs typeface="Times New Roman" panose="02020603050405020304" pitchFamily="18" charset="0"/>
            </a:endParaRPr>
          </a:p>
          <a:p>
            <a:pPr eaLnBrk="1" hangingPunct="1">
              <a:defRPr/>
            </a:pPr>
            <a:endParaRPr lang="en-US" sz="1250" dirty="0">
              <a:latin typeface="+mn-lt"/>
              <a:ea typeface="Calibri" panose="020F0502020204030204" pitchFamily="34" charset="0"/>
              <a:cs typeface="Times New Roman" panose="02020603050405020304" pitchFamily="18" charset="0"/>
            </a:endParaRPr>
          </a:p>
          <a:p>
            <a:pPr eaLnBrk="1" hangingPunct="1">
              <a:defRPr/>
            </a:pPr>
            <a:endParaRPr lang="en-US" sz="1250" dirty="0">
              <a:latin typeface="+mn-lt"/>
              <a:ea typeface="Calibri" panose="020F0502020204030204" pitchFamily="34" charset="0"/>
              <a:cs typeface="Times New Roman" panose="02020603050405020304" pitchFamily="18" charset="0"/>
            </a:endParaRPr>
          </a:p>
          <a:p>
            <a:pPr eaLnBrk="1" hangingPunct="1">
              <a:defRPr/>
            </a:pPr>
            <a:endParaRPr lang="en-US" sz="1250" dirty="0">
              <a:latin typeface="+mn-lt"/>
              <a:ea typeface="Calibri" panose="020F0502020204030204" pitchFamily="34" charset="0"/>
              <a:cs typeface="Times New Roman" panose="02020603050405020304" pitchFamily="18" charset="0"/>
            </a:endParaRPr>
          </a:p>
          <a:p>
            <a:pPr eaLnBrk="1" hangingPunct="1">
              <a:defRPr/>
            </a:pPr>
            <a:r>
              <a:rPr lang="en-US" sz="1250" dirty="0">
                <a:latin typeface="+mn-lt"/>
                <a:ea typeface="Calibri" panose="020F0502020204030204" pitchFamily="34" charset="0"/>
                <a:cs typeface="Times New Roman" panose="02020603050405020304" pitchFamily="18" charset="0"/>
              </a:rPr>
              <a:t>Access to data is essential to establishing </a:t>
            </a:r>
          </a:p>
          <a:p>
            <a:pPr eaLnBrk="1" hangingPunct="1">
              <a:defRPr/>
            </a:pPr>
            <a:r>
              <a:rPr lang="en-US" sz="1250" dirty="0">
                <a:latin typeface="+mn-lt"/>
                <a:ea typeface="Calibri" panose="020F0502020204030204" pitchFamily="34" charset="0"/>
                <a:cs typeface="Times New Roman" panose="02020603050405020304" pitchFamily="18" charset="0"/>
              </a:rPr>
              <a:t>effective Learning Health Systems (LHSs). </a:t>
            </a:r>
          </a:p>
          <a:p>
            <a:pPr eaLnBrk="1" hangingPunct="1">
              <a:defRPr/>
            </a:pPr>
            <a:r>
              <a:rPr lang="en-US" sz="1250" dirty="0">
                <a:latin typeface="+mn-lt"/>
                <a:ea typeface="Calibri" panose="020F0502020204030204" pitchFamily="34" charset="0"/>
                <a:cs typeface="Times New Roman" panose="02020603050405020304" pitchFamily="18" charset="0"/>
              </a:rPr>
              <a:t>The vision is to improve healthcare where </a:t>
            </a:r>
          </a:p>
          <a:p>
            <a:pPr eaLnBrk="1" hangingPunct="1">
              <a:defRPr/>
            </a:pPr>
            <a:r>
              <a:rPr lang="en-US" sz="1250" dirty="0">
                <a:latin typeface="+mn-lt"/>
                <a:ea typeface="Calibri" panose="020F0502020204030204" pitchFamily="34" charset="0"/>
                <a:cs typeface="Times New Roman" panose="02020603050405020304" pitchFamily="18" charset="0"/>
              </a:rPr>
              <a:t>underutilization of appropriate and</a:t>
            </a:r>
          </a:p>
          <a:p>
            <a:pPr eaLnBrk="1" hangingPunct="1">
              <a:defRPr/>
            </a:pPr>
            <a:r>
              <a:rPr lang="en-US" sz="1250" dirty="0">
                <a:latin typeface="+mn-lt"/>
                <a:ea typeface="Calibri" panose="020F0502020204030204" pitchFamily="34" charset="0"/>
                <a:cs typeface="Times New Roman" panose="02020603050405020304" pitchFamily="18" charset="0"/>
              </a:rPr>
              <a:t>overutilization of inappropriate care lead to</a:t>
            </a:r>
          </a:p>
          <a:p>
            <a:pPr eaLnBrk="1" hangingPunct="1">
              <a:defRPr/>
            </a:pPr>
            <a:r>
              <a:rPr lang="en-US" sz="1250" dirty="0">
                <a:latin typeface="+mn-lt"/>
                <a:ea typeface="Calibri" panose="020F0502020204030204" pitchFamily="34" charset="0"/>
                <a:cs typeface="Times New Roman" panose="02020603050405020304" pitchFamily="18" charset="0"/>
              </a:rPr>
              <a:t>rising costs, less safety, and health disparities</a:t>
            </a:r>
          </a:p>
          <a:p>
            <a:pPr eaLnBrk="1" hangingPunct="1">
              <a:defRPr/>
            </a:pPr>
            <a:r>
              <a:rPr lang="en-US" sz="1250" dirty="0">
                <a:latin typeface="+mn-lt"/>
                <a:ea typeface="Calibri" panose="020F0502020204030204" pitchFamily="34" charset="0"/>
                <a:cs typeface="Times New Roman" panose="02020603050405020304" pitchFamily="18" charset="0"/>
              </a:rPr>
              <a:t>(Friedman, et al., 2017). </a:t>
            </a:r>
          </a:p>
          <a:p>
            <a:pPr eaLnBrk="1" hangingPunct="1">
              <a:defRPr/>
            </a:pPr>
            <a:r>
              <a:rPr lang="en-US" sz="1250" dirty="0">
                <a:latin typeface="+mn-lt"/>
                <a:ea typeface="Calibri" panose="020F0502020204030204" pitchFamily="34" charset="0"/>
                <a:cs typeface="Times New Roman" panose="02020603050405020304" pitchFamily="18" charset="0"/>
              </a:rPr>
              <a:t>The “mobilizing CBK” movement from </a:t>
            </a:r>
          </a:p>
          <a:p>
            <a:pPr eaLnBrk="1" hangingPunct="1">
              <a:defRPr/>
            </a:pPr>
            <a:r>
              <a:rPr lang="en-US" sz="1250" dirty="0">
                <a:latin typeface="+mn-lt"/>
                <a:ea typeface="Calibri" panose="020F0502020204030204" pitchFamily="34" charset="0"/>
                <a:cs typeface="Times New Roman" panose="02020603050405020304" pitchFamily="18" charset="0"/>
              </a:rPr>
              <a:t>The University of Michigan’s Medical School</a:t>
            </a:r>
          </a:p>
          <a:p>
            <a:pPr eaLnBrk="1" hangingPunct="1">
              <a:defRPr/>
            </a:pPr>
            <a:r>
              <a:rPr lang="en-US" sz="1250" dirty="0">
                <a:latin typeface="+mn-lt"/>
                <a:ea typeface="Calibri" panose="020F0502020204030204" pitchFamily="34" charset="0"/>
                <a:cs typeface="Times New Roman" panose="02020603050405020304" pitchFamily="18" charset="0"/>
              </a:rPr>
              <a:t>LHS department is providing infrastructure, </a:t>
            </a:r>
          </a:p>
          <a:p>
            <a:pPr eaLnBrk="1" hangingPunct="1">
              <a:defRPr/>
            </a:pPr>
            <a:r>
              <a:rPr lang="en-US" sz="1250" dirty="0">
                <a:latin typeface="+mn-lt"/>
                <a:ea typeface="Calibri" panose="020F0502020204030204" pitchFamily="34" charset="0"/>
                <a:cs typeface="Times New Roman" panose="02020603050405020304" pitchFamily="18" charset="0"/>
              </a:rPr>
              <a:t>metadata, and networks to writing developers</a:t>
            </a:r>
          </a:p>
          <a:p>
            <a:pPr eaLnBrk="1" hangingPunct="1">
              <a:defRPr/>
            </a:pPr>
            <a:r>
              <a:rPr lang="en-US" sz="1250" dirty="0">
                <a:latin typeface="+mn-lt"/>
                <a:ea typeface="Calibri" panose="020F0502020204030204" pitchFamily="34" charset="0"/>
                <a:cs typeface="Times New Roman" panose="02020603050405020304" pitchFamily="18" charset="0"/>
              </a:rPr>
              <a:t>worldwide so access to research knowledge</a:t>
            </a:r>
          </a:p>
          <a:p>
            <a:pPr eaLnBrk="1" hangingPunct="1">
              <a:defRPr/>
            </a:pPr>
            <a:r>
              <a:rPr lang="en-US" sz="1250" dirty="0">
                <a:latin typeface="+mn-lt"/>
                <a:ea typeface="Calibri" panose="020F0502020204030204" pitchFamily="34" charset="0"/>
                <a:cs typeface="Times New Roman" panose="02020603050405020304" pitchFamily="18" charset="0"/>
              </a:rPr>
              <a:t>will support health-related decisions.</a:t>
            </a:r>
          </a:p>
          <a:p>
            <a:pPr eaLnBrk="1" hangingPunct="1">
              <a:defRPr/>
            </a:pPr>
            <a:endParaRPr lang="en-US" sz="1250" dirty="0">
              <a:latin typeface="+mn-lt"/>
              <a:ea typeface="Calibri" panose="020F0502020204030204" pitchFamily="34" charset="0"/>
              <a:cs typeface="Times New Roman" panose="02020603050405020304" pitchFamily="18" charset="0"/>
            </a:endParaRPr>
          </a:p>
          <a:p>
            <a:pPr eaLnBrk="1" hangingPunct="1">
              <a:defRPr/>
            </a:pPr>
            <a:endParaRPr lang="en-US" sz="1250" dirty="0">
              <a:latin typeface="+mn-lt"/>
              <a:ea typeface="Calibri" panose="020F0502020204030204" pitchFamily="34" charset="0"/>
              <a:cs typeface="Times New Roman" panose="02020603050405020304" pitchFamily="18" charset="0"/>
            </a:endParaRPr>
          </a:p>
          <a:p>
            <a:pPr eaLnBrk="1" hangingPunct="1">
              <a:defRPr/>
            </a:pPr>
            <a:endParaRPr lang="en-US" sz="900" dirty="0">
              <a:ea typeface="Calibri" panose="020F0502020204030204" pitchFamily="34" charset="0"/>
              <a:cs typeface="Times New Roman" panose="02020603050405020304" pitchFamily="18" charset="0"/>
            </a:endParaRPr>
          </a:p>
          <a:p>
            <a:pPr eaLnBrk="1" hangingPunct="1">
              <a:defRPr/>
            </a:pPr>
            <a:r>
              <a:rPr lang="en-US" sz="900" dirty="0">
                <a:ea typeface="Calibri" panose="020F0502020204030204" pitchFamily="34" charset="0"/>
              </a:rPr>
              <a:t>Friedman, C., Allee, N., Delaney, B., Flynn, A.,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r>
              <a:rPr lang="en-US" sz="900" dirty="0">
                <a:ea typeface="Calibri" panose="020F0502020204030204" pitchFamily="34" charset="0"/>
              </a:rPr>
              <a:t>Silverstein, J., Sullivan, K., and Young, K. </a:t>
            </a:r>
            <a:endParaRPr lang="en-US" altLang="en-US" sz="900" dirty="0"/>
          </a:p>
          <a:p>
            <a:pPr eaLnBrk="1" hangingPunct="1">
              <a:defRPr/>
            </a:pPr>
            <a:r>
              <a:rPr lang="en-US" sz="900" dirty="0">
                <a:ea typeface="Calibri" panose="020F0502020204030204" pitchFamily="34" charset="0"/>
              </a:rPr>
              <a:t>(2017). “The Science of Learning Health </a:t>
            </a:r>
          </a:p>
          <a:p>
            <a:pPr eaLnBrk="1" hangingPunct="1">
              <a:defRPr/>
            </a:pPr>
            <a:r>
              <a:rPr lang="en-US" sz="900" dirty="0">
                <a:ea typeface="Calibri" panose="020F0502020204030204" pitchFamily="34" charset="0"/>
              </a:rPr>
              <a:t>Systems: Foundations for a New Journal,” </a:t>
            </a:r>
            <a:r>
              <a:rPr lang="en-US" sz="900" i="1" dirty="0">
                <a:ea typeface="Calibri" panose="020F0502020204030204" pitchFamily="34" charset="0"/>
              </a:rPr>
              <a:t>Learning </a:t>
            </a:r>
          </a:p>
          <a:p>
            <a:pPr eaLnBrk="1" hangingPunct="1">
              <a:defRPr/>
            </a:pPr>
            <a:r>
              <a:rPr lang="en-US" sz="900" i="1" dirty="0">
                <a:ea typeface="Calibri" panose="020F0502020204030204" pitchFamily="34" charset="0"/>
                <a:cs typeface="Times New Roman" panose="02020603050405020304" pitchFamily="18" charset="0"/>
              </a:rPr>
              <a:t>Health Systems</a:t>
            </a:r>
            <a:r>
              <a:rPr lang="en-US" sz="900" dirty="0">
                <a:ea typeface="Calibri" panose="020F0502020204030204" pitchFamily="34" charset="0"/>
                <a:cs typeface="Times New Roman" panose="02020603050405020304" pitchFamily="18" charset="0"/>
              </a:rPr>
              <a:t>, 1:e10020. </a:t>
            </a:r>
            <a:r>
              <a:rPr lang="en-US" sz="900" dirty="0" err="1">
                <a:ea typeface="Calibri" panose="020F0502020204030204" pitchFamily="34" charset="0"/>
                <a:cs typeface="Times New Roman" panose="02020603050405020304" pitchFamily="18" charset="0"/>
              </a:rPr>
              <a:t>doi</a:t>
            </a:r>
            <a:r>
              <a:rPr lang="en-US" sz="900" dirty="0">
                <a:ea typeface="Calibri" panose="020F0502020204030204" pitchFamily="34" charset="0"/>
                <a:cs typeface="Times New Roman" panose="02020603050405020304" pitchFamily="18" charset="0"/>
              </a:rPr>
              <a:t>: 10.1002/lrh2.10020.</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endParaRPr lang="en-US" sz="900" dirty="0">
              <a:solidFill>
                <a:srgbClr val="1C1D1E"/>
              </a:solidFill>
              <a:ea typeface="Calibri" panose="020F0502020204030204" pitchFamily="34" charset="0"/>
            </a:endParaRPr>
          </a:p>
          <a:p>
            <a:pPr eaLnBrk="1" hangingPunct="1">
              <a:defRPr/>
            </a:pPr>
            <a:r>
              <a:rPr lang="en-US" sz="900" dirty="0">
                <a:solidFill>
                  <a:srgbClr val="1C1D1E"/>
                </a:solidFill>
                <a:ea typeface="Calibri" panose="020F0502020204030204" pitchFamily="34" charset="0"/>
              </a:rPr>
              <a:t>Williams, M., </a:t>
            </a:r>
            <a:r>
              <a:rPr lang="en-US" sz="900" dirty="0" err="1">
                <a:ea typeface="Calibri" panose="020F0502020204030204" pitchFamily="34" charset="0"/>
              </a:rPr>
              <a:t>Richesson</a:t>
            </a:r>
            <a:r>
              <a:rPr lang="en-US" sz="900" dirty="0">
                <a:solidFill>
                  <a:srgbClr val="1C1D1E"/>
                </a:solidFill>
                <a:ea typeface="Calibri" panose="020F0502020204030204" pitchFamily="34" charset="0"/>
              </a:rPr>
              <a:t>, R., Bray, B., </a:t>
            </a:r>
            <a:r>
              <a:rPr lang="en-US" sz="900" dirty="0" err="1">
                <a:solidFill>
                  <a:srgbClr val="1C1D1E"/>
                </a:solidFill>
                <a:ea typeface="Calibri" panose="020F0502020204030204" pitchFamily="34" charset="0"/>
              </a:rPr>
              <a:t>Greenes</a:t>
            </a:r>
            <a:r>
              <a:rPr lang="en-US" sz="900" dirty="0">
                <a:solidFill>
                  <a:srgbClr val="1C1D1E"/>
                </a:solidFill>
                <a:ea typeface="Calibri" panose="020F0502020204030204" pitchFamily="34" charset="0"/>
              </a:rPr>
              <a:t>, R., </a:t>
            </a:r>
          </a:p>
          <a:p>
            <a:pPr eaLnBrk="1" hangingPunct="1">
              <a:defRPr/>
            </a:pPr>
            <a:r>
              <a:rPr lang="en-US" sz="900" dirty="0">
                <a:solidFill>
                  <a:srgbClr val="1C1D1E"/>
                </a:solidFill>
                <a:ea typeface="Calibri" panose="020F0502020204030204" pitchFamily="34" charset="0"/>
              </a:rPr>
              <a:t>McIntosh, L., Middleton, B., Perry, G., Platt, J., and </a:t>
            </a:r>
            <a:r>
              <a:rPr lang="en-US" sz="900" dirty="0" err="1">
                <a:solidFill>
                  <a:srgbClr val="1C1D1E"/>
                </a:solidFill>
                <a:ea typeface="Calibri" panose="020F0502020204030204" pitchFamily="34" charset="0"/>
              </a:rPr>
              <a:t>Shaffler</a:t>
            </a:r>
            <a:r>
              <a:rPr lang="en-US" sz="900" dirty="0">
                <a:solidFill>
                  <a:srgbClr val="1C1D1E"/>
                </a:solidFill>
                <a:ea typeface="Calibri" panose="020F0502020204030204" pitchFamily="34" charset="0"/>
              </a:rPr>
              <a:t>,</a:t>
            </a:r>
          </a:p>
          <a:p>
            <a:pPr eaLnBrk="1" hangingPunct="1">
              <a:defRPr/>
            </a:pPr>
            <a:r>
              <a:rPr lang="en-US" sz="900" dirty="0">
                <a:solidFill>
                  <a:srgbClr val="1C1D1E"/>
                </a:solidFill>
                <a:ea typeface="Calibri" panose="020F0502020204030204" pitchFamily="34" charset="0"/>
              </a:rPr>
              <a:t>C. (2020). “Summary of Third Annual MCBK Public </a:t>
            </a:r>
          </a:p>
          <a:p>
            <a:pPr eaLnBrk="1" hangingPunct="1">
              <a:defRPr/>
            </a:pPr>
            <a:r>
              <a:rPr lang="en-US" sz="900" dirty="0">
                <a:solidFill>
                  <a:srgbClr val="1C1D1E"/>
                </a:solidFill>
                <a:ea typeface="Calibri" panose="020F0502020204030204" pitchFamily="34" charset="0"/>
              </a:rPr>
              <a:t>Meeting: </a:t>
            </a:r>
            <a:r>
              <a:rPr lang="en-US" sz="900" dirty="0" err="1">
                <a:solidFill>
                  <a:srgbClr val="1C1D1E"/>
                </a:solidFill>
                <a:ea typeface="Calibri" panose="020F0502020204030204" pitchFamily="34" charset="0"/>
              </a:rPr>
              <a:t>Mobilzing</a:t>
            </a:r>
            <a:r>
              <a:rPr lang="en-US" sz="900" dirty="0">
                <a:solidFill>
                  <a:srgbClr val="1C1D1E"/>
                </a:solidFill>
                <a:ea typeface="Calibri" panose="020F0502020204030204" pitchFamily="34" charset="0"/>
              </a:rPr>
              <a:t> Computable Biomedical Knowledge – </a:t>
            </a:r>
          </a:p>
          <a:p>
            <a:pPr eaLnBrk="1" hangingPunct="1">
              <a:defRPr/>
            </a:pPr>
            <a:r>
              <a:rPr lang="en-US" sz="900" dirty="0">
                <a:solidFill>
                  <a:srgbClr val="1C1D1E"/>
                </a:solidFill>
                <a:ea typeface="Calibri" panose="020F0502020204030204" pitchFamily="34" charset="0"/>
              </a:rPr>
              <a:t>Accelerating the second knowledge revolution,” </a:t>
            </a:r>
            <a:endParaRPr lang="en-US" altLang="en-US" sz="900" dirty="0"/>
          </a:p>
          <a:p>
            <a:pPr eaLnBrk="1" hangingPunct="1">
              <a:defRPr/>
            </a:pPr>
            <a:r>
              <a:rPr lang="en-US" sz="900" i="1" dirty="0">
                <a:solidFill>
                  <a:srgbClr val="1C1D1E"/>
                </a:solidFill>
                <a:ea typeface="Calibri" panose="020F0502020204030204" pitchFamily="34" charset="0"/>
                <a:cs typeface="Times New Roman" panose="02020603050405020304" pitchFamily="18" charset="0"/>
              </a:rPr>
              <a:t>Learning Health Systems</a:t>
            </a:r>
            <a:r>
              <a:rPr lang="en-US" sz="900" dirty="0">
                <a:solidFill>
                  <a:srgbClr val="1C1D1E"/>
                </a:solidFill>
                <a:ea typeface="Calibri" panose="020F0502020204030204" pitchFamily="34" charset="0"/>
                <a:cs typeface="Times New Roman" panose="02020603050405020304" pitchFamily="18" charset="0"/>
              </a:rPr>
              <a:t>, 5:1 (Special Report)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endParaRPr lang="en-US" altLang="en-US" sz="80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r>
              <a:rPr lang="en-US" altLang="en-US" sz="260" dirty="0"/>
              <a:t>   </a:t>
            </a:r>
          </a:p>
          <a:p>
            <a:pPr eaLnBrk="1" hangingPunct="1">
              <a:defRPr/>
            </a:pPr>
            <a:endParaRPr lang="en-US" altLang="en-US" sz="260" dirty="0"/>
          </a:p>
          <a:p>
            <a:pPr eaLnBrk="1" hangingPunct="1">
              <a:defRPr/>
            </a:pPr>
            <a:endParaRPr lang="en-US" altLang="en-US" sz="260" dirty="0"/>
          </a:p>
          <a:p>
            <a:pPr eaLnBrk="1" hangingPunct="1">
              <a:defRPr/>
            </a:pPr>
            <a:r>
              <a:rPr lang="en-US" altLang="en-US" sz="260" dirty="0"/>
              <a:t>	</a:t>
            </a:r>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a:p>
            <a:pPr eaLnBrk="1" hangingPunct="1">
              <a:defRPr/>
            </a:pPr>
            <a:endParaRPr lang="en-US" altLang="en-US" sz="260" dirty="0"/>
          </a:p>
        </p:txBody>
      </p:sp>
      <p:grpSp>
        <p:nvGrpSpPr>
          <p:cNvPr id="2054" name="Group 16">
            <a:extLst>
              <a:ext uri="{FF2B5EF4-FFF2-40B4-BE49-F238E27FC236}">
                <a16:creationId xmlns:a16="http://schemas.microsoft.com/office/drawing/2014/main" id="{423665D7-F1FE-36DA-90E6-4CBBC544E827}"/>
              </a:ext>
            </a:extLst>
          </p:cNvPr>
          <p:cNvGrpSpPr>
            <a:grpSpLocks/>
          </p:cNvGrpSpPr>
          <p:nvPr/>
        </p:nvGrpSpPr>
        <p:grpSpPr bwMode="auto">
          <a:xfrm>
            <a:off x="1012528" y="1460500"/>
            <a:ext cx="3095625" cy="5330031"/>
            <a:chOff x="512" y="2976"/>
            <a:chExt cx="5672" cy="10182"/>
          </a:xfrm>
        </p:grpSpPr>
        <p:sp>
          <p:nvSpPr>
            <p:cNvPr id="3" name="Rectangle 6">
              <a:extLst>
                <a:ext uri="{FF2B5EF4-FFF2-40B4-BE49-F238E27FC236}">
                  <a16:creationId xmlns:a16="http://schemas.microsoft.com/office/drawing/2014/main" id="{F43BEA34-7CE0-F13A-053C-9EBB0A989D1A}"/>
                </a:ext>
              </a:extLst>
            </p:cNvPr>
            <p:cNvSpPr>
              <a:spLocks noChangeArrowheads="1"/>
            </p:cNvSpPr>
            <p:nvPr/>
          </p:nvSpPr>
          <p:spPr bwMode="auto">
            <a:xfrm>
              <a:off x="512" y="2976"/>
              <a:ext cx="5672" cy="10182"/>
            </a:xfrm>
            <a:prstGeom prst="rect">
              <a:avLst/>
            </a:prstGeom>
            <a:solidFill>
              <a:srgbClr val="FFFFFF"/>
            </a:solidFill>
            <a:ln w="12700">
              <a:solidFill>
                <a:srgbClr val="990000"/>
              </a:solidFill>
              <a:miter lim="800000"/>
              <a:headEnd/>
              <a:tailEnd/>
            </a:ln>
            <a:effectLst/>
          </p:spPr>
          <p:txBody>
            <a:bodyPr wrap="none" anchor="ct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endParaRPr lang="en-US" sz="1250" dirty="0">
                <a:ea typeface="Calibri" panose="020F0502020204030204" pitchFamily="34" charset="0"/>
              </a:endParaRPr>
            </a:p>
            <a:p>
              <a:pPr eaLnBrk="1" hangingPunct="1">
                <a:defRPr/>
              </a:pPr>
              <a:r>
                <a:rPr lang="en-US" sz="1250" dirty="0">
                  <a:ea typeface="Calibri" panose="020F0502020204030204" pitchFamily="34" charset="0"/>
                </a:rPr>
                <a:t>Can library scientists move forward as </a:t>
              </a:r>
            </a:p>
            <a:p>
              <a:pPr eaLnBrk="1" hangingPunct="1">
                <a:defRPr/>
              </a:pPr>
              <a:r>
                <a:rPr lang="en-US" sz="1250" dirty="0">
                  <a:ea typeface="Calibri" panose="020F0502020204030204" pitchFamily="34" charset="0"/>
                </a:rPr>
                <a:t>gatekeepers, creators, and consumers of </a:t>
              </a:r>
            </a:p>
            <a:p>
              <a:pPr eaLnBrk="1" hangingPunct="1">
                <a:defRPr/>
              </a:pPr>
              <a:r>
                <a:rPr lang="en-US" sz="1250" dirty="0">
                  <a:ea typeface="Calibri" panose="020F0502020204030204" pitchFamily="34" charset="0"/>
                </a:rPr>
                <a:t>computable biomedical knowledge or CBK </a:t>
              </a:r>
            </a:p>
            <a:p>
              <a:pPr eaLnBrk="1" hangingPunct="1">
                <a:defRPr/>
              </a:pPr>
              <a:r>
                <a:rPr lang="en-US" sz="1250" dirty="0">
                  <a:ea typeface="Calibri" panose="020F0502020204030204" pitchFamily="34" charset="0"/>
                </a:rPr>
                <a:t>(</a:t>
              </a:r>
              <a:r>
                <a:rPr lang="en-US" sz="1250" dirty="0">
                  <a:solidFill>
                    <a:srgbClr val="1C1D1E"/>
                  </a:solidFill>
                  <a:ea typeface="Calibri" panose="020F0502020204030204" pitchFamily="34" charset="0"/>
                </a:rPr>
                <a:t>Williams, et al., 2020)? Our work-in-progress </a:t>
              </a:r>
            </a:p>
            <a:p>
              <a:pPr eaLnBrk="1" hangingPunct="1">
                <a:defRPr/>
              </a:pPr>
              <a:r>
                <a:rPr lang="en-US" sz="1250" dirty="0">
                  <a:solidFill>
                    <a:srgbClr val="1C1D1E"/>
                  </a:solidFill>
                  <a:ea typeface="Calibri" panose="020F0502020204030204" pitchFamily="34" charset="0"/>
                </a:rPr>
                <a:t>research says “Yes!” We are developing Open </a:t>
              </a:r>
            </a:p>
            <a:p>
              <a:pPr eaLnBrk="1" hangingPunct="1">
                <a:defRPr/>
              </a:pPr>
              <a:r>
                <a:rPr lang="en-US" sz="1250" dirty="0">
                  <a:solidFill>
                    <a:srgbClr val="1C1D1E"/>
                  </a:solidFill>
                  <a:ea typeface="Calibri" panose="020F0502020204030204" pitchFamily="34" charset="0"/>
                </a:rPr>
                <a:t>Education Resources (OER) to support the</a:t>
              </a:r>
            </a:p>
            <a:p>
              <a:pPr eaLnBrk="1" hangingPunct="1">
                <a:defRPr/>
              </a:pPr>
              <a:r>
                <a:rPr lang="en-US" sz="1250" dirty="0">
                  <a:solidFill>
                    <a:srgbClr val="1C1D1E"/>
                  </a:solidFill>
                  <a:ea typeface="Calibri" panose="020F0502020204030204" pitchFamily="34" charset="0"/>
                </a:rPr>
                <a:t>transformation.</a:t>
              </a:r>
            </a:p>
            <a:p>
              <a:pPr eaLnBrk="1" hangingPunct="1">
                <a:defRPr/>
              </a:pPr>
              <a:r>
                <a:rPr lang="en-US" sz="1250" dirty="0">
                  <a:solidFill>
                    <a:srgbClr val="1C1D1E"/>
                  </a:solidFill>
                  <a:ea typeface="Calibri" panose="020F0502020204030204" pitchFamily="34" charset="0"/>
                </a:rPr>
                <a:t>This research builds on library skills to help</a:t>
              </a:r>
            </a:p>
            <a:p>
              <a:pPr eaLnBrk="1" hangingPunct="1">
                <a:defRPr/>
              </a:pPr>
              <a:r>
                <a:rPr lang="en-US" sz="1250" dirty="0">
                  <a:solidFill>
                    <a:srgbClr val="1C1D1E"/>
                  </a:solidFill>
                  <a:ea typeface="Calibri" panose="020F0502020204030204" pitchFamily="34" charset="0"/>
                </a:rPr>
                <a:t>information scientists and knowledge managers</a:t>
              </a:r>
            </a:p>
            <a:p>
              <a:pPr eaLnBrk="1" hangingPunct="1">
                <a:defRPr/>
              </a:pPr>
              <a:r>
                <a:rPr lang="en-US" sz="1250" dirty="0">
                  <a:solidFill>
                    <a:srgbClr val="1C1D1E"/>
                  </a:solidFill>
                </a:rPr>
                <a:t>promote CBK.</a:t>
              </a:r>
            </a:p>
            <a:p>
              <a:pPr eaLnBrk="1" hangingPunct="1">
                <a:defRPr/>
              </a:pPr>
              <a:endParaRPr lang="en-US" sz="1250" dirty="0">
                <a:effectLst>
                  <a:outerShdw blurRad="38100" dist="38100" dir="2700000" algn="tl">
                    <a:srgbClr val="C0C0C0"/>
                  </a:outerShdw>
                </a:effectLst>
              </a:endParaRPr>
            </a:p>
            <a:p>
              <a:pPr eaLnBrk="1" hangingPunct="1">
                <a:defRPr/>
              </a:pPr>
              <a:endParaRPr lang="en-US" sz="1250" dirty="0">
                <a:solidFill>
                  <a:srgbClr val="000000"/>
                </a:solidFill>
                <a:ea typeface="Calibri" panose="020F0502020204030204" pitchFamily="34" charset="0"/>
              </a:endParaRPr>
            </a:p>
            <a:p>
              <a:pPr eaLnBrk="1" hangingPunct="1">
                <a:defRPr/>
              </a:pPr>
              <a:r>
                <a:rPr lang="en-US" sz="1250" dirty="0">
                  <a:solidFill>
                    <a:srgbClr val="000000"/>
                  </a:solidFill>
                  <a:ea typeface="Calibri" panose="020F0502020204030204" pitchFamily="34" charset="0"/>
                </a:rPr>
                <a:t> Reviewing feedback from a pilot class for LIS</a:t>
              </a:r>
            </a:p>
            <a:p>
              <a:pPr eaLnBrk="1" hangingPunct="1">
                <a:defRPr/>
              </a:pPr>
              <a:r>
                <a:rPr lang="en-US" sz="1250" dirty="0">
                  <a:solidFill>
                    <a:srgbClr val="000000"/>
                  </a:solidFill>
                  <a:ea typeface="Calibri" panose="020F0502020204030204" pitchFamily="34" charset="0"/>
                </a:rPr>
                <a:t>professionals, we are developing online,</a:t>
              </a:r>
            </a:p>
            <a:p>
              <a:pPr eaLnBrk="1" hangingPunct="1">
                <a:defRPr/>
              </a:pPr>
              <a:r>
                <a:rPr lang="en-US" sz="1250" dirty="0">
                  <a:solidFill>
                    <a:srgbClr val="000000"/>
                  </a:solidFill>
                  <a:ea typeface="Calibri" panose="020F0502020204030204" pitchFamily="34" charset="0"/>
                </a:rPr>
                <a:t>sustainable open educational resource (OER) </a:t>
              </a:r>
            </a:p>
            <a:p>
              <a:pPr eaLnBrk="1" hangingPunct="1">
                <a:defRPr/>
              </a:pPr>
              <a:r>
                <a:rPr lang="en-US" sz="1250" dirty="0">
                  <a:solidFill>
                    <a:srgbClr val="000000"/>
                  </a:solidFill>
                  <a:ea typeface="Calibri" panose="020F0502020204030204" pitchFamily="34" charset="0"/>
                </a:rPr>
                <a:t>materials for global users. Through a </a:t>
              </a:r>
            </a:p>
            <a:p>
              <a:pPr eaLnBrk="1" hangingPunct="1">
                <a:defRPr/>
              </a:pPr>
              <a:r>
                <a:rPr lang="en-US" sz="1250" dirty="0">
                  <a:solidFill>
                    <a:srgbClr val="000000"/>
                  </a:solidFill>
                  <a:ea typeface="Calibri" panose="020F0502020204030204" pitchFamily="34" charset="0"/>
                </a:rPr>
                <a:t>community of  practice (COP), users may help </a:t>
              </a:r>
            </a:p>
            <a:p>
              <a:pPr eaLnBrk="1" hangingPunct="1">
                <a:defRPr/>
              </a:pPr>
              <a:r>
                <a:rPr lang="en-US" sz="1250" dirty="0">
                  <a:solidFill>
                    <a:srgbClr val="000000"/>
                  </a:solidFill>
                  <a:ea typeface="Calibri" panose="020F0502020204030204" pitchFamily="34" charset="0"/>
                </a:rPr>
                <a:t>efficiently deliver biomedical applications for </a:t>
              </a:r>
            </a:p>
            <a:p>
              <a:pPr eaLnBrk="1" hangingPunct="1">
                <a:defRPr/>
              </a:pPr>
              <a:r>
                <a:rPr lang="en-US" sz="1250" dirty="0">
                  <a:solidFill>
                    <a:srgbClr val="000000"/>
                  </a:solidFill>
                  <a:ea typeface="Calibri" panose="020F0502020204030204" pitchFamily="34" charset="0"/>
                </a:rPr>
                <a:t>researchers, LIS professionals, healthcare</a:t>
              </a:r>
            </a:p>
            <a:p>
              <a:pPr eaLnBrk="1" hangingPunct="1">
                <a:defRPr/>
              </a:pPr>
              <a:r>
                <a:rPr lang="en-US" sz="1250" dirty="0">
                  <a:solidFill>
                    <a:srgbClr val="000000"/>
                  </a:solidFill>
                  <a:ea typeface="Calibri" panose="020F0502020204030204" pitchFamily="34" charset="0"/>
                </a:rPr>
                <a:t>providers, and patients. </a:t>
              </a:r>
            </a:p>
            <a:p>
              <a:pPr eaLnBrk="1" hangingPunct="1">
                <a:defRPr/>
              </a:pPr>
              <a:endParaRPr lang="en-US" sz="1250" dirty="0">
                <a:solidFill>
                  <a:srgbClr val="000000"/>
                </a:solidFill>
                <a:ea typeface="Calibri" panose="020F0502020204030204" pitchFamily="34" charset="0"/>
              </a:endParaRPr>
            </a:p>
            <a:p>
              <a:pPr eaLnBrk="1" hangingPunct="1">
                <a:defRPr/>
              </a:pPr>
              <a:r>
                <a:rPr lang="en-US" sz="1250" dirty="0">
                  <a:solidFill>
                    <a:srgbClr val="000000"/>
                  </a:solidFill>
                  <a:ea typeface="Calibri" panose="020F0502020204030204" pitchFamily="34" charset="0"/>
                </a:rPr>
                <a:t>Our goal grew from Institute of Museum </a:t>
              </a:r>
            </a:p>
            <a:p>
              <a:pPr eaLnBrk="1" hangingPunct="1">
                <a:defRPr/>
              </a:pPr>
              <a:r>
                <a:rPr lang="en-US" sz="1250" dirty="0">
                  <a:solidFill>
                    <a:srgbClr val="000000"/>
                  </a:solidFill>
                  <a:ea typeface="Calibri" panose="020F0502020204030204" pitchFamily="34" charset="0"/>
                </a:rPr>
                <a:t>and Library Services (IMLS) training grant </a:t>
              </a:r>
            </a:p>
            <a:p>
              <a:pPr eaLnBrk="1" hangingPunct="1">
                <a:defRPr/>
              </a:pPr>
              <a:r>
                <a:rPr lang="en-US" sz="1250" dirty="0">
                  <a:solidFill>
                    <a:srgbClr val="000000"/>
                  </a:solidFill>
                  <a:ea typeface="Calibri" panose="020F0502020204030204" pitchFamily="34" charset="0"/>
                </a:rPr>
                <a:t>RE-250159-OLS-21 objectives to put Library </a:t>
              </a:r>
            </a:p>
            <a:p>
              <a:pPr eaLnBrk="1" hangingPunct="1">
                <a:defRPr/>
              </a:pPr>
              <a:r>
                <a:rPr lang="en-US" sz="1250" dirty="0">
                  <a:solidFill>
                    <a:srgbClr val="000000"/>
                  </a:solidFill>
                  <a:ea typeface="Calibri" panose="020F0502020204030204" pitchFamily="34" charset="0"/>
                </a:rPr>
                <a:t>and information professionals up front </a:t>
              </a:r>
            </a:p>
            <a:p>
              <a:pPr eaLnBrk="1" hangingPunct="1">
                <a:defRPr/>
              </a:pPr>
              <a:r>
                <a:rPr lang="en-US" sz="1250" dirty="0">
                  <a:solidFill>
                    <a:srgbClr val="000000"/>
                  </a:solidFill>
                  <a:ea typeface="Calibri" panose="020F0502020204030204" pitchFamily="34" charset="0"/>
                </a:rPr>
                <a:t>designing and maintaining effective medical </a:t>
              </a:r>
            </a:p>
            <a:p>
              <a:pPr eaLnBrk="1" hangingPunct="1">
                <a:defRPr/>
              </a:pPr>
              <a:r>
                <a:rPr lang="en-US" sz="1250" dirty="0">
                  <a:solidFill>
                    <a:srgbClr val="000000"/>
                  </a:solidFill>
                  <a:ea typeface="Calibri" panose="020F0502020204030204" pitchFamily="34" charset="0"/>
                </a:rPr>
                <a:t>repositories while collaborating with authors. </a:t>
              </a:r>
              <a:endParaRPr lang="en-US" sz="1250"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1125" b="1" dirty="0">
                <a:effectLst>
                  <a:outerShdw blurRad="38100" dist="38100" dir="2700000" algn="tl">
                    <a:srgbClr val="C0C0C0"/>
                  </a:outerShdw>
                </a:effectLst>
              </a:endParaRPr>
            </a:p>
            <a:p>
              <a:pPr eaLnBrk="1" hangingPunct="1">
                <a:defRPr/>
              </a:pPr>
              <a:endParaRPr lang="en-US" sz="260" dirty="0">
                <a:solidFill>
                  <a:srgbClr val="000000"/>
                </a:solidFill>
                <a:ea typeface="Calibri" panose="020F0502020204030204" pitchFamily="34" charset="0"/>
                <a:cs typeface="Times New Roman" panose="02020603050405020304" pitchFamily="18" charset="0"/>
              </a:endParaRPr>
            </a:p>
            <a:p>
              <a:pPr eaLnBrk="1" hangingPunct="1">
                <a:defRPr/>
              </a:pPr>
              <a:endParaRPr lang="en-US" sz="260" dirty="0">
                <a:solidFill>
                  <a:srgbClr val="000000"/>
                </a:solidFill>
                <a:ea typeface="Calibri" panose="020F0502020204030204" pitchFamily="34" charset="0"/>
                <a:cs typeface="Times New Roman" panose="02020603050405020304" pitchFamily="18" charset="0"/>
              </a:endParaRPr>
            </a:p>
            <a:p>
              <a:pPr>
                <a:lnSpc>
                  <a:spcPct val="107000"/>
                </a:lnSpc>
                <a:defRPr/>
              </a:pPr>
              <a:r>
                <a:rPr lang="en-US" sz="260" dirty="0">
                  <a:solidFill>
                    <a:srgbClr val="000000"/>
                  </a:solidFill>
                  <a:ea typeface="Calibri" panose="020F0502020204030204" pitchFamily="34" charset="0"/>
                  <a:cs typeface="Times New Roman" panose="02020603050405020304" pitchFamily="18" charset="0"/>
                </a:rPr>
                <a:t>  </a:t>
              </a:r>
              <a:endParaRPr lang="en-US" sz="260"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1125" b="1" dirty="0">
                <a:ea typeface="Calibri" panose="020F0502020204030204" pitchFamily="34" charset="0"/>
                <a:cs typeface="Times New Roman" panose="02020603050405020304" pitchFamily="18" charset="0"/>
              </a:endParaRPr>
            </a:p>
            <a:p>
              <a:pPr eaLnBrk="1" hangingPunct="1">
                <a:defRPr/>
              </a:pPr>
              <a:endParaRPr lang="en-US" sz="260" b="1"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260" dirty="0">
                <a:ea typeface="Calibri" panose="020F0502020204030204" pitchFamily="34" charset="0"/>
                <a:cs typeface="Times New Roman" panose="02020603050405020304" pitchFamily="18" charset="0"/>
              </a:endParaRPr>
            </a:p>
            <a:p>
              <a:pPr eaLnBrk="1" hangingPunct="1">
                <a:defRPr/>
              </a:pPr>
              <a:endParaRPr lang="en-US" sz="344" dirty="0">
                <a:ea typeface="Calibri" panose="020F0502020204030204" pitchFamily="34" charset="0"/>
                <a:cs typeface="Times New Roman" panose="02020603050405020304" pitchFamily="18" charset="0"/>
              </a:endParaRPr>
            </a:p>
          </p:txBody>
        </p:sp>
        <p:sp>
          <p:nvSpPr>
            <p:cNvPr id="2100" name="Text Box 15">
              <a:extLst>
                <a:ext uri="{FF2B5EF4-FFF2-40B4-BE49-F238E27FC236}">
                  <a16:creationId xmlns:a16="http://schemas.microsoft.com/office/drawing/2014/main" id="{89987DCC-F9E3-320A-A840-B68C82BE92CD}"/>
                </a:ext>
              </a:extLst>
            </p:cNvPr>
            <p:cNvSpPr txBox="1">
              <a:spLocks noChangeArrowheads="1"/>
            </p:cNvSpPr>
            <p:nvPr/>
          </p:nvSpPr>
          <p:spPr bwMode="auto">
            <a:xfrm>
              <a:off x="1456" y="4272"/>
              <a:ext cx="112"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eaLnBrk="1" hangingPunct="1">
                <a:spcBef>
                  <a:spcPct val="0"/>
                </a:spcBef>
                <a:buFontTx/>
                <a:buNone/>
              </a:pPr>
              <a:endParaRPr lang="en-US" altLang="en-US" sz="1500"/>
            </a:p>
          </p:txBody>
        </p:sp>
      </p:grpSp>
      <p:sp>
        <p:nvSpPr>
          <p:cNvPr id="7" name="TextBox 6">
            <a:extLst>
              <a:ext uri="{FF2B5EF4-FFF2-40B4-BE49-F238E27FC236}">
                <a16:creationId xmlns:a16="http://schemas.microsoft.com/office/drawing/2014/main" id="{85A71F81-BBEB-DC16-5B86-C797117ECF84}"/>
              </a:ext>
            </a:extLst>
          </p:cNvPr>
          <p:cNvSpPr txBox="1"/>
          <p:nvPr/>
        </p:nvSpPr>
        <p:spPr>
          <a:xfrm>
            <a:off x="1022450" y="1426766"/>
            <a:ext cx="3060898" cy="226985"/>
          </a:xfrm>
          <a:prstGeom prst="rect">
            <a:avLst/>
          </a:prstGeom>
          <a:noFill/>
          <a:ln w="88900" cmpd="thickThin">
            <a:solidFill>
              <a:srgbClr val="990000"/>
            </a:solidFill>
          </a:ln>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defRPr/>
            </a:pPr>
            <a:r>
              <a:rPr lang="en-US" sz="875" b="1" dirty="0">
                <a:effectLst>
                  <a:outerShdw blurRad="38100" dist="38100" dir="2700000" algn="tl">
                    <a:srgbClr val="C0C0C0"/>
                  </a:outerShdw>
                </a:effectLst>
              </a:rPr>
              <a:t> Abstract</a:t>
            </a:r>
          </a:p>
        </p:txBody>
      </p:sp>
      <p:sp>
        <p:nvSpPr>
          <p:cNvPr id="2057" name="TextBox 8">
            <a:extLst>
              <a:ext uri="{FF2B5EF4-FFF2-40B4-BE49-F238E27FC236}">
                <a16:creationId xmlns:a16="http://schemas.microsoft.com/office/drawing/2014/main" id="{D1868CCA-D8F3-774C-C1BD-550834DF694E}"/>
              </a:ext>
            </a:extLst>
          </p:cNvPr>
          <p:cNvSpPr txBox="1">
            <a:spLocks noChangeAspect="1"/>
          </p:cNvSpPr>
          <p:nvPr/>
        </p:nvSpPr>
        <p:spPr bwMode="auto">
          <a:xfrm>
            <a:off x="1032371" y="3565922"/>
            <a:ext cx="3086199" cy="246221"/>
          </a:xfrm>
          <a:prstGeom prst="rect">
            <a:avLst/>
          </a:prstGeom>
          <a:noFill/>
          <a:ln w="88900" cmpd="thinThick">
            <a:solidFill>
              <a:srgbClr val="990000"/>
            </a:solidFill>
            <a:miter lim="800000"/>
            <a:headEnd/>
            <a:tailEnd/>
          </a:ln>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defRPr/>
            </a:pPr>
            <a:r>
              <a:rPr lang="en-US" sz="1000" b="1" dirty="0">
                <a:effectLst>
                  <a:outerShdw blurRad="38100" dist="38100" dir="2700000" algn="tl">
                    <a:srgbClr val="C0C0C0"/>
                  </a:outerShdw>
                </a:effectLst>
              </a:rPr>
              <a:t>Purpose of the Study </a:t>
            </a:r>
          </a:p>
        </p:txBody>
      </p:sp>
      <p:sp>
        <p:nvSpPr>
          <p:cNvPr id="2" name="TextBox 10">
            <a:extLst>
              <a:ext uri="{FF2B5EF4-FFF2-40B4-BE49-F238E27FC236}">
                <a16:creationId xmlns:a16="http://schemas.microsoft.com/office/drawing/2014/main" id="{EFE251C9-D2B8-F874-8E51-9A34F51EA3B4}"/>
              </a:ext>
            </a:extLst>
          </p:cNvPr>
          <p:cNvSpPr txBox="1">
            <a:spLocks noChangeArrowheads="1"/>
          </p:cNvSpPr>
          <p:nvPr/>
        </p:nvSpPr>
        <p:spPr bwMode="auto">
          <a:xfrm>
            <a:off x="8044160" y="4445993"/>
            <a:ext cx="3166566" cy="132344"/>
          </a:xfrm>
          <a:prstGeom prst="rect">
            <a:avLst/>
          </a:prstGeom>
          <a:noFill/>
          <a:ln w="88900" cmpd="thickThin">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r>
              <a:rPr lang="en-US" altLang="en-US" sz="260" b="1"/>
              <a:t>References</a:t>
            </a:r>
          </a:p>
        </p:txBody>
      </p:sp>
      <p:sp>
        <p:nvSpPr>
          <p:cNvPr id="2058" name="TextBox 3">
            <a:extLst>
              <a:ext uri="{FF2B5EF4-FFF2-40B4-BE49-F238E27FC236}">
                <a16:creationId xmlns:a16="http://schemas.microsoft.com/office/drawing/2014/main" id="{E348DF7D-6E8D-083E-D4F7-73AB37EA8F33}"/>
              </a:ext>
            </a:extLst>
          </p:cNvPr>
          <p:cNvSpPr txBox="1">
            <a:spLocks noChangeArrowheads="1"/>
          </p:cNvSpPr>
          <p:nvPr/>
        </p:nvSpPr>
        <p:spPr bwMode="auto">
          <a:xfrm>
            <a:off x="4251028" y="1450578"/>
            <a:ext cx="3678535" cy="2755241"/>
          </a:xfrm>
          <a:prstGeom prst="rect">
            <a:avLst/>
          </a:prstGeom>
          <a:solidFill>
            <a:schemeClr val="bg1"/>
          </a:solidFill>
          <a:ln w="88900" cmpd="thinThick">
            <a:solidFill>
              <a:srgbClr val="990000"/>
            </a:solidFill>
            <a:miter lim="800000"/>
            <a:headEnd/>
            <a:tailEnd/>
          </a:ln>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nSpc>
                <a:spcPct val="107000"/>
              </a:lnSpc>
              <a:spcAft>
                <a:spcPts val="250"/>
              </a:spcAft>
            </a:pPr>
            <a:endParaRPr lang="en-US" altLang="en-US" sz="1000">
              <a:ea typeface="Calibri" panose="020F0502020204030204" pitchFamily="34" charset="0"/>
              <a:cs typeface="Times New Roman" panose="02020603050405020304" pitchFamily="18" charset="0"/>
            </a:endParaRPr>
          </a:p>
          <a:p>
            <a:pPr>
              <a:lnSpc>
                <a:spcPct val="107000"/>
              </a:lnSpc>
              <a:spcAft>
                <a:spcPts val="250"/>
              </a:spcAft>
            </a:pPr>
            <a:r>
              <a:rPr lang="en-US" altLang="en-US" sz="1250">
                <a:ea typeface="Calibri" panose="020F0502020204030204" pitchFamily="34" charset="0"/>
                <a:cs typeface="Times New Roman" panose="02020603050405020304" pitchFamily="18" charset="0"/>
              </a:rPr>
              <a:t>A Pilot Training was held in Dec and Jan 2021-2022. Pre- and post-assessments of the training attended  by medical providers, health library directors, and LIS educators provided quantitative and qualitative data to design the OER. Applying “open pedagogy,” we will support copyright laws but create and share practices that sidestep proprietary entanglements as librarians in Arizona have researched (Casey &amp; Daly, 2021).  We are developing an “open textbook” with learning modules about how to publish in open access, avoid bias, review systematically, redefine librarian’s role, and use NLM tools. </a:t>
            </a:r>
            <a:endParaRPr lang="en-US" altLang="en-US" sz="1250">
              <a:latin typeface="Calibri" panose="020F0502020204030204" pitchFamily="34" charset="0"/>
              <a:ea typeface="Calibri" panose="020F0502020204030204" pitchFamily="34" charset="0"/>
              <a:cs typeface="Times New Roman" panose="02020603050405020304" pitchFamily="18" charset="0"/>
            </a:endParaRPr>
          </a:p>
        </p:txBody>
      </p:sp>
      <p:sp>
        <p:nvSpPr>
          <p:cNvPr id="2059" name="TextBox 3">
            <a:extLst>
              <a:ext uri="{FF2B5EF4-FFF2-40B4-BE49-F238E27FC236}">
                <a16:creationId xmlns:a16="http://schemas.microsoft.com/office/drawing/2014/main" id="{34ED504C-E07A-E193-B716-BA27AF9596EF}"/>
              </a:ext>
            </a:extLst>
          </p:cNvPr>
          <p:cNvSpPr txBox="1">
            <a:spLocks noChangeArrowheads="1"/>
          </p:cNvSpPr>
          <p:nvPr/>
        </p:nvSpPr>
        <p:spPr bwMode="auto">
          <a:xfrm>
            <a:off x="4267399" y="1464965"/>
            <a:ext cx="3657203" cy="246221"/>
          </a:xfrm>
          <a:prstGeom prst="rect">
            <a:avLst/>
          </a:prstGeom>
          <a:noFill/>
          <a:ln w="88900" cmpd="thinThick">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a:r>
              <a:rPr lang="en-US" altLang="en-US" sz="1000" b="1">
                <a:ea typeface="Calibri" panose="020F0502020204030204" pitchFamily="34" charset="0"/>
                <a:cs typeface="Times New Roman" panose="02020603050405020304" pitchFamily="18" charset="0"/>
              </a:rPr>
              <a:t>Research Methods and Literature Review</a:t>
            </a:r>
          </a:p>
        </p:txBody>
      </p:sp>
      <p:sp>
        <p:nvSpPr>
          <p:cNvPr id="2060" name="TextBox 7">
            <a:extLst>
              <a:ext uri="{FF2B5EF4-FFF2-40B4-BE49-F238E27FC236}">
                <a16:creationId xmlns:a16="http://schemas.microsoft.com/office/drawing/2014/main" id="{B1A324DB-1C1E-8161-4EE4-F087E4700279}"/>
              </a:ext>
            </a:extLst>
          </p:cNvPr>
          <p:cNvSpPr txBox="1">
            <a:spLocks noChangeArrowheads="1"/>
          </p:cNvSpPr>
          <p:nvPr/>
        </p:nvSpPr>
        <p:spPr bwMode="auto">
          <a:xfrm>
            <a:off x="2235895" y="233660"/>
            <a:ext cx="7720211" cy="274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cmpd="thinThick">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endParaRPr lang="en-US" altLang="en-US" sz="1594" b="1">
              <a:ea typeface="Calibri" panose="020F0502020204030204" pitchFamily="34" charset="0"/>
              <a:cs typeface="Times New Roman" panose="02020603050405020304" pitchFamily="18" charset="0"/>
            </a:endParaRPr>
          </a:p>
        </p:txBody>
      </p:sp>
      <p:sp>
        <p:nvSpPr>
          <p:cNvPr id="2061" name="TextBox 7">
            <a:extLst>
              <a:ext uri="{FF2B5EF4-FFF2-40B4-BE49-F238E27FC236}">
                <a16:creationId xmlns:a16="http://schemas.microsoft.com/office/drawing/2014/main" id="{E5509F6E-76AD-6AE3-F3FA-D27CA06B63BD}"/>
              </a:ext>
            </a:extLst>
          </p:cNvPr>
          <p:cNvSpPr txBox="1">
            <a:spLocks noChangeArrowheads="1"/>
          </p:cNvSpPr>
          <p:nvPr/>
        </p:nvSpPr>
        <p:spPr bwMode="auto">
          <a:xfrm>
            <a:off x="8014891" y="1450082"/>
            <a:ext cx="3156148" cy="226985"/>
          </a:xfrm>
          <a:prstGeom prst="rect">
            <a:avLst/>
          </a:prstGeom>
          <a:noFill/>
          <a:ln w="88900" cmpd="thinThick">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r>
              <a:rPr lang="en-US" altLang="en-US" sz="875" b="1">
                <a:ea typeface="Calibri" panose="020F0502020204030204" pitchFamily="34" charset="0"/>
                <a:cs typeface="Times New Roman" panose="02020603050405020304" pitchFamily="18" charset="0"/>
              </a:rPr>
              <a:t> Discussion</a:t>
            </a:r>
          </a:p>
        </p:txBody>
      </p:sp>
      <p:pic>
        <p:nvPicPr>
          <p:cNvPr id="4" name="Picture 3">
            <a:extLst>
              <a:ext uri="{FF2B5EF4-FFF2-40B4-BE49-F238E27FC236}">
                <a16:creationId xmlns:a16="http://schemas.microsoft.com/office/drawing/2014/main" id="{9C370984-C285-CFF8-1CC7-6A50BB2819B7}"/>
              </a:ext>
            </a:extLst>
          </p:cNvPr>
          <p:cNvPicPr>
            <a:picLocks noChangeAspect="1" noChangeArrowheads="1"/>
          </p:cNvPicPr>
          <p:nvPr/>
        </p:nvPicPr>
        <p:blipFill>
          <a:blip r:embed="rId2"/>
          <a:srcRect/>
          <a:stretch>
            <a:fillRect/>
          </a:stretch>
        </p:blipFill>
        <p:spPr bwMode="auto">
          <a:xfrm>
            <a:off x="1527969" y="453926"/>
            <a:ext cx="1741785" cy="621605"/>
          </a:xfrm>
          <a:prstGeom prst="rect">
            <a:avLst/>
          </a:prstGeom>
          <a:noFill/>
          <a:ln>
            <a:noFill/>
          </a:ln>
          <a:effectLst>
            <a:outerShdw blurRad="50800" dist="38100" dir="2700000" algn="tl" rotWithShape="0">
              <a:srgbClr val="000000">
                <a:alpha val="42999"/>
              </a:srgbClr>
            </a:outerShdw>
          </a:effectLst>
        </p:spPr>
      </p:pic>
      <p:pic>
        <p:nvPicPr>
          <p:cNvPr id="2063" name="Picture 5">
            <a:extLst>
              <a:ext uri="{FF2B5EF4-FFF2-40B4-BE49-F238E27FC236}">
                <a16:creationId xmlns:a16="http://schemas.microsoft.com/office/drawing/2014/main" id="{7592BCEA-744F-AE66-0D95-D5049261B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363" y="308074"/>
            <a:ext cx="1889125" cy="326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4" name="TextBox 7">
            <a:extLst>
              <a:ext uri="{FF2B5EF4-FFF2-40B4-BE49-F238E27FC236}">
                <a16:creationId xmlns:a16="http://schemas.microsoft.com/office/drawing/2014/main" id="{7504250D-4647-8630-1CCD-C118EF1278CD}"/>
              </a:ext>
            </a:extLst>
          </p:cNvPr>
          <p:cNvSpPr txBox="1">
            <a:spLocks noChangeArrowheads="1"/>
          </p:cNvSpPr>
          <p:nvPr/>
        </p:nvSpPr>
        <p:spPr bwMode="auto">
          <a:xfrm>
            <a:off x="8440615" y="708918"/>
            <a:ext cx="2392584" cy="669414"/>
          </a:xfrm>
          <a:prstGeom prst="rect">
            <a:avLst/>
          </a:prstGeom>
          <a:noFill/>
          <a:ln w="88900" cmpd="thinThick">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r>
              <a:rPr lang="en-US" altLang="en-US" sz="1250" b="1">
                <a:ea typeface="Calibri" panose="020F0502020204030204" pitchFamily="34" charset="0"/>
                <a:cs typeface="Times New Roman" panose="02020603050405020304" pitchFamily="18" charset="0"/>
              </a:rPr>
              <a:t>School of Library and Information</a:t>
            </a:r>
          </a:p>
          <a:p>
            <a:pPr algn="ctr" eaLnBrk="1" hangingPunct="1"/>
            <a:r>
              <a:rPr lang="en-US" altLang="en-US" sz="1250" b="1">
                <a:ea typeface="Calibri" panose="020F0502020204030204" pitchFamily="34" charset="0"/>
                <a:cs typeface="Times New Roman" panose="02020603050405020304" pitchFamily="18" charset="0"/>
              </a:rPr>
              <a:t> Sciences</a:t>
            </a:r>
          </a:p>
        </p:txBody>
      </p:sp>
      <p:sp>
        <p:nvSpPr>
          <p:cNvPr id="2065" name="TextBox 4">
            <a:extLst>
              <a:ext uri="{FF2B5EF4-FFF2-40B4-BE49-F238E27FC236}">
                <a16:creationId xmlns:a16="http://schemas.microsoft.com/office/drawing/2014/main" id="{72599633-11EC-199F-64D0-448C8726B8D6}"/>
              </a:ext>
            </a:extLst>
          </p:cNvPr>
          <p:cNvSpPr txBox="1">
            <a:spLocks noChangeArrowheads="1"/>
          </p:cNvSpPr>
          <p:nvPr/>
        </p:nvSpPr>
        <p:spPr bwMode="auto">
          <a:xfrm>
            <a:off x="4267399" y="4445992"/>
            <a:ext cx="3657203" cy="2120801"/>
          </a:xfrm>
          <a:prstGeom prst="rect">
            <a:avLst/>
          </a:prstGeom>
          <a:noFill/>
          <a:ln w="88900" cmpd="thinThick">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endParaRPr lang="en-US" altLang="en-US" sz="1000" b="1">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1291D748-D8C7-DDBF-5082-AAB2714B36EA}"/>
              </a:ext>
            </a:extLst>
          </p:cNvPr>
          <p:cNvGraphicFramePr>
            <a:graphicFrameLocks noGrp="1"/>
          </p:cNvGraphicFramePr>
          <p:nvPr/>
        </p:nvGraphicFramePr>
        <p:xfrm>
          <a:off x="4272359" y="4645918"/>
          <a:ext cx="3657205" cy="2120802"/>
        </p:xfrm>
        <a:graphic>
          <a:graphicData uri="http://schemas.openxmlformats.org/drawingml/2006/table">
            <a:tbl>
              <a:tblPr firstRow="1" firstCol="1" bandRow="1">
                <a:tableStyleId>{22838BEF-8BB2-4498-84A7-C5851F593DF1}</a:tableStyleId>
              </a:tblPr>
              <a:tblGrid>
                <a:gridCol w="731441">
                  <a:extLst>
                    <a:ext uri="{9D8B030D-6E8A-4147-A177-3AD203B41FA5}">
                      <a16:colId xmlns:a16="http://schemas.microsoft.com/office/drawing/2014/main" val="20000"/>
                    </a:ext>
                  </a:extLst>
                </a:gridCol>
                <a:gridCol w="731441">
                  <a:extLst>
                    <a:ext uri="{9D8B030D-6E8A-4147-A177-3AD203B41FA5}">
                      <a16:colId xmlns:a16="http://schemas.microsoft.com/office/drawing/2014/main" val="20001"/>
                    </a:ext>
                  </a:extLst>
                </a:gridCol>
                <a:gridCol w="731441">
                  <a:extLst>
                    <a:ext uri="{9D8B030D-6E8A-4147-A177-3AD203B41FA5}">
                      <a16:colId xmlns:a16="http://schemas.microsoft.com/office/drawing/2014/main" val="20002"/>
                    </a:ext>
                  </a:extLst>
                </a:gridCol>
                <a:gridCol w="731441">
                  <a:extLst>
                    <a:ext uri="{9D8B030D-6E8A-4147-A177-3AD203B41FA5}">
                      <a16:colId xmlns:a16="http://schemas.microsoft.com/office/drawing/2014/main" val="20003"/>
                    </a:ext>
                  </a:extLst>
                </a:gridCol>
                <a:gridCol w="731441">
                  <a:extLst>
                    <a:ext uri="{9D8B030D-6E8A-4147-A177-3AD203B41FA5}">
                      <a16:colId xmlns:a16="http://schemas.microsoft.com/office/drawing/2014/main" val="20004"/>
                    </a:ext>
                  </a:extLst>
                </a:gridCol>
              </a:tblGrid>
              <a:tr h="801958">
                <a:tc>
                  <a:txBody>
                    <a:bodyPr/>
                    <a:lstStyle/>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#4-LHS Open Author Guidelines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#9-Ethics of CARE &amp; FAIR Principles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#14-MCBK Metadata Issues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#17-NLM Strategies for CBK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#19-How to Search for CBK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extLst>
                  <a:ext uri="{0D108BD9-81ED-4DB2-BD59-A6C34878D82A}">
                    <a16:rowId xmlns:a16="http://schemas.microsoft.com/office/drawing/2014/main" val="10000"/>
                  </a:ext>
                </a:extLst>
              </a:tr>
              <a:tr h="258443">
                <a:tc>
                  <a:txBody>
                    <a:bodyPr/>
                    <a:lstStyle/>
                    <a:p>
                      <a:pPr marL="0" marR="0">
                        <a:lnSpc>
                          <a:spcPct val="107000"/>
                        </a:lnSpc>
                        <a:spcBef>
                          <a:spcPts val="0"/>
                        </a:spcBef>
                        <a:spcAft>
                          <a:spcPts val="0"/>
                        </a:spcAft>
                      </a:pPr>
                      <a:r>
                        <a:rPr lang="en-US" sz="600" b="0" dirty="0">
                          <a:effectLst/>
                        </a:rPr>
                        <a:t>112% increase in post-assessment</a:t>
                      </a:r>
                      <a:endParaRPr lang="en-US" sz="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b="0" dirty="0">
                          <a:effectLst/>
                        </a:rPr>
                        <a:t>109% increase in post-assessment</a:t>
                      </a:r>
                      <a:endParaRPr lang="en-US" sz="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b="0" dirty="0">
                          <a:effectLst/>
                        </a:rPr>
                        <a:t>109% increase in post-assessment</a:t>
                      </a:r>
                      <a:endParaRPr lang="en-US" sz="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124% increase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122% increase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extLst>
                  <a:ext uri="{0D108BD9-81ED-4DB2-BD59-A6C34878D82A}">
                    <a16:rowId xmlns:a16="http://schemas.microsoft.com/office/drawing/2014/main" val="10001"/>
                  </a:ext>
                </a:extLst>
              </a:tr>
              <a:tr h="258443">
                <a:tc>
                  <a:txBody>
                    <a:bodyPr/>
                    <a:lstStyle/>
                    <a:p>
                      <a:pPr marL="0" marR="0">
                        <a:lnSpc>
                          <a:spcPct val="107000"/>
                        </a:lnSpc>
                        <a:spcBef>
                          <a:spcPts val="0"/>
                        </a:spcBef>
                        <a:spcAft>
                          <a:spcPts val="0"/>
                        </a:spcAft>
                      </a:pPr>
                      <a:r>
                        <a:rPr lang="en-US" sz="600" b="0" dirty="0">
                          <a:effectLst/>
                        </a:rPr>
                        <a:t>4.35 Mean (1-5)</a:t>
                      </a:r>
                      <a:endParaRPr lang="en-US" sz="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4.8 Mean (1-5)</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4.5 Mean (1-5)</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4.15 Mean (1-5)</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4.55 Mean (1-5)</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extLst>
                  <a:ext uri="{0D108BD9-81ED-4DB2-BD59-A6C34878D82A}">
                    <a16:rowId xmlns:a16="http://schemas.microsoft.com/office/drawing/2014/main" val="10002"/>
                  </a:ext>
                </a:extLst>
              </a:tr>
              <a:tr h="801958">
                <a:tc>
                  <a:txBody>
                    <a:bodyPr/>
                    <a:lstStyle/>
                    <a:p>
                      <a:pPr marL="0" marR="0">
                        <a:lnSpc>
                          <a:spcPct val="107000"/>
                        </a:lnSpc>
                        <a:spcBef>
                          <a:spcPts val="0"/>
                        </a:spcBef>
                        <a:spcAft>
                          <a:spcPts val="0"/>
                        </a:spcAft>
                      </a:pPr>
                      <a:r>
                        <a:rPr lang="en-US" sz="600" b="0" dirty="0">
                          <a:effectLst/>
                        </a:rPr>
                        <a:t>11 (of 20) students could list a guideline</a:t>
                      </a:r>
                      <a:endParaRPr lang="en-US" sz="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15 (of 20) could explain principles well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13 (of 20) could explain issues well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a:effectLst/>
                        </a:rPr>
                        <a:t>11 (of 20) could explain strategies well</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tc>
                  <a:txBody>
                    <a:bodyPr/>
                    <a:lstStyle/>
                    <a:p>
                      <a:pPr marL="0" marR="0">
                        <a:lnSpc>
                          <a:spcPct val="107000"/>
                        </a:lnSpc>
                        <a:spcBef>
                          <a:spcPts val="0"/>
                        </a:spcBef>
                        <a:spcAft>
                          <a:spcPts val="0"/>
                        </a:spcAft>
                      </a:pPr>
                      <a:r>
                        <a:rPr lang="en-US" sz="600" dirty="0">
                          <a:effectLst/>
                        </a:rPr>
                        <a:t>12 (of 20) could summarize search well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1431" marR="21431" marT="0" marB="0"/>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7D100B93-944E-0665-3290-A25C9CDE76BB}"/>
              </a:ext>
            </a:extLst>
          </p:cNvPr>
          <p:cNvSpPr txBox="1"/>
          <p:nvPr/>
        </p:nvSpPr>
        <p:spPr bwMode="auto">
          <a:xfrm>
            <a:off x="4255989" y="4445992"/>
            <a:ext cx="3668613" cy="246221"/>
          </a:xfrm>
          <a:prstGeom prst="rect">
            <a:avLst/>
          </a:prstGeom>
          <a:noFill/>
          <a:ln w="88900" cmpd="thinThick">
            <a:solidFill>
              <a:srgbClr val="990000"/>
            </a:solidFill>
            <a:miter lim="800000"/>
            <a:headEnd/>
            <a:tailEnd/>
          </a:ln>
        </p:spPr>
        <p:txBody>
          <a:bodyPr wrap="square">
            <a:spAutoFit/>
          </a:bodyPr>
          <a:lstStyle>
            <a:defPPr>
              <a:defRPr lang="en-US"/>
            </a:defPPr>
            <a:lvl1pPr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1pPr>
            <a:lvl2pPr marL="15874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2pPr>
            <a:lvl3pPr marL="31748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3pPr>
            <a:lvl4pPr marL="476220"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4pPr>
            <a:lvl5pPr marL="634959" algn="l" rtl="0" eaLnBrk="0" fontAlgn="base" hangingPunct="0">
              <a:spcBef>
                <a:spcPct val="0"/>
              </a:spcBef>
              <a:spcAft>
                <a:spcPct val="0"/>
              </a:spcAft>
              <a:defRPr sz="833" kern="1200">
                <a:solidFill>
                  <a:schemeClr val="tx1"/>
                </a:solidFill>
                <a:latin typeface="Times New Roman" panose="02020603050405020304" pitchFamily="18" charset="0"/>
                <a:ea typeface="+mn-ea"/>
                <a:cs typeface="+mn-cs"/>
              </a:defRPr>
            </a:lvl5pPr>
            <a:lvl6pPr marL="793699" algn="l" defTabSz="317480" rtl="0" eaLnBrk="1" latinLnBrk="0" hangingPunct="1">
              <a:defRPr sz="833" kern="1200">
                <a:solidFill>
                  <a:schemeClr val="tx1"/>
                </a:solidFill>
                <a:latin typeface="Times New Roman" panose="02020603050405020304" pitchFamily="18" charset="0"/>
                <a:ea typeface="+mn-ea"/>
                <a:cs typeface="+mn-cs"/>
              </a:defRPr>
            </a:lvl6pPr>
            <a:lvl7pPr marL="952439" algn="l" defTabSz="317480" rtl="0" eaLnBrk="1" latinLnBrk="0" hangingPunct="1">
              <a:defRPr sz="833" kern="1200">
                <a:solidFill>
                  <a:schemeClr val="tx1"/>
                </a:solidFill>
                <a:latin typeface="Times New Roman" panose="02020603050405020304" pitchFamily="18" charset="0"/>
                <a:ea typeface="+mn-ea"/>
                <a:cs typeface="+mn-cs"/>
              </a:defRPr>
            </a:lvl7pPr>
            <a:lvl8pPr marL="1111179" algn="l" defTabSz="317480" rtl="0" eaLnBrk="1" latinLnBrk="0" hangingPunct="1">
              <a:defRPr sz="833" kern="1200">
                <a:solidFill>
                  <a:schemeClr val="tx1"/>
                </a:solidFill>
                <a:latin typeface="Times New Roman" panose="02020603050405020304" pitchFamily="18" charset="0"/>
                <a:ea typeface="+mn-ea"/>
                <a:cs typeface="+mn-cs"/>
              </a:defRPr>
            </a:lvl8pPr>
            <a:lvl9pPr marL="1269919" algn="l" defTabSz="317480" rtl="0" eaLnBrk="1" latinLnBrk="0" hangingPunct="1">
              <a:defRPr sz="833" kern="1200">
                <a:solidFill>
                  <a:schemeClr val="tx1"/>
                </a:solidFill>
                <a:latin typeface="Times New Roman" panose="02020603050405020304" pitchFamily="18" charset="0"/>
                <a:ea typeface="+mn-ea"/>
                <a:cs typeface="+mn-cs"/>
              </a:defRPr>
            </a:lvl9pPr>
          </a:lstStyle>
          <a:p>
            <a:pPr algn="ctr" eaLnBrk="1" hangingPunct="1">
              <a:defRPr/>
            </a:pPr>
            <a:r>
              <a:rPr lang="en-US" sz="1000" b="1" dirty="0">
                <a:solidFill>
                  <a:schemeClr val="accent3"/>
                </a:solidFill>
                <a:ea typeface="Calibri" panose="020F0502020204030204" pitchFamily="34" charset="0"/>
                <a:cs typeface="Times New Roman" panose="02020603050405020304" pitchFamily="18" charset="0"/>
              </a:rPr>
              <a:t>Assessment Data Highlights</a:t>
            </a:r>
          </a:p>
        </p:txBody>
      </p:sp>
    </p:spTree>
    <p:extLst>
      <p:ext uri="{BB962C8B-B14F-4D97-AF65-F5344CB8AC3E}">
        <p14:creationId xmlns:p14="http://schemas.microsoft.com/office/powerpoint/2010/main" val="1808638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0B841-0058-4037-841C-8B94A256D225}"/>
              </a:ext>
            </a:extLst>
          </p:cNvPr>
          <p:cNvSpPr>
            <a:spLocks noGrp="1"/>
          </p:cNvSpPr>
          <p:nvPr>
            <p:ph type="title"/>
          </p:nvPr>
        </p:nvSpPr>
        <p:spPr>
          <a:xfrm>
            <a:off x="1192563" y="370476"/>
            <a:ext cx="7434070" cy="1432289"/>
          </a:xfrm>
        </p:spPr>
        <p:txBody>
          <a:bodyPr>
            <a:normAutofit/>
          </a:bodyPr>
          <a:lstStyle/>
          <a:p>
            <a:r>
              <a:rPr lang="en-US" dirty="0"/>
              <a:t>Acknowledgements</a:t>
            </a:r>
          </a:p>
        </p:txBody>
      </p:sp>
      <p:sp>
        <p:nvSpPr>
          <p:cNvPr id="3" name="Content Placeholder 2">
            <a:extLst>
              <a:ext uri="{FF2B5EF4-FFF2-40B4-BE49-F238E27FC236}">
                <a16:creationId xmlns:a16="http://schemas.microsoft.com/office/drawing/2014/main" id="{C1DED5E5-0D02-41EF-8A18-94327CB05BAE}"/>
              </a:ext>
            </a:extLst>
          </p:cNvPr>
          <p:cNvSpPr>
            <a:spLocks noGrp="1"/>
          </p:cNvSpPr>
          <p:nvPr>
            <p:ph idx="1"/>
          </p:nvPr>
        </p:nvSpPr>
        <p:spPr>
          <a:xfrm>
            <a:off x="1769337" y="1901240"/>
            <a:ext cx="7454077" cy="4415154"/>
          </a:xfrm>
        </p:spPr>
        <p:txBody>
          <a:bodyPr>
            <a:normAutofit/>
          </a:bodyPr>
          <a:lstStyle/>
          <a:p>
            <a:r>
              <a:rPr lang="en-US" sz="2400" dirty="0"/>
              <a:t>Institute of Museum and Library Services (IMLS) grant agency</a:t>
            </a:r>
          </a:p>
          <a:p>
            <a:r>
              <a:rPr lang="en-US" sz="2400" dirty="0"/>
              <a:t>Dr. Charles Friedman and Rachel </a:t>
            </a:r>
            <a:r>
              <a:rPr lang="en-US" sz="2400" dirty="0" err="1"/>
              <a:t>Richesson</a:t>
            </a:r>
            <a:r>
              <a:rPr lang="en-US" sz="2400" dirty="0"/>
              <a:t>, Univ. of Michigan Medical School</a:t>
            </a:r>
          </a:p>
          <a:p>
            <a:r>
              <a:rPr lang="en-US" sz="2400" dirty="0"/>
              <a:t>Dr. Christopher Cunningham, Co-PI/Program Director</a:t>
            </a:r>
          </a:p>
          <a:p>
            <a:r>
              <a:rPr lang="en-US" sz="2400" dirty="0"/>
              <a:t>20 Pilot Class participants (Dec ‘21-Jan ‘22) </a:t>
            </a:r>
          </a:p>
          <a:p>
            <a:r>
              <a:rPr lang="en-US" sz="2400" dirty="0"/>
              <a:t>6 Mentors from UNT (new HI program) and MLA</a:t>
            </a:r>
          </a:p>
        </p:txBody>
      </p:sp>
    </p:spTree>
    <p:extLst>
      <p:ext uri="{BB962C8B-B14F-4D97-AF65-F5344CB8AC3E}">
        <p14:creationId xmlns:p14="http://schemas.microsoft.com/office/powerpoint/2010/main" val="140280432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01FE-87F1-41F7-8DA5-88599EF4893D}"/>
              </a:ext>
            </a:extLst>
          </p:cNvPr>
          <p:cNvSpPr>
            <a:spLocks noGrp="1"/>
          </p:cNvSpPr>
          <p:nvPr>
            <p:ph type="title"/>
          </p:nvPr>
        </p:nvSpPr>
        <p:spPr>
          <a:xfrm>
            <a:off x="886265" y="429492"/>
            <a:ext cx="7454077" cy="1357105"/>
          </a:xfrm>
        </p:spPr>
        <p:txBody>
          <a:bodyPr>
            <a:normAutofit fontScale="90000"/>
          </a:bodyPr>
          <a:lstStyle/>
          <a:p>
            <a:r>
              <a:rPr lang="en-US" b="0" i="0" dirty="0">
                <a:effectLst/>
                <a:latin typeface="Sentinel SSm A"/>
              </a:rPr>
              <a:t>Community of Practice (CoP): IMLS Grant Planning Partners, Mentors, Speaker</a:t>
            </a:r>
            <a:endParaRPr lang="en-US" dirty="0"/>
          </a:p>
        </p:txBody>
      </p:sp>
      <p:sp>
        <p:nvSpPr>
          <p:cNvPr id="3" name="Content Placeholder 2">
            <a:extLst>
              <a:ext uri="{FF2B5EF4-FFF2-40B4-BE49-F238E27FC236}">
                <a16:creationId xmlns:a16="http://schemas.microsoft.com/office/drawing/2014/main" id="{DFDB52AD-48F3-44C0-83AD-5FAAFF67D84A}"/>
              </a:ext>
            </a:extLst>
          </p:cNvPr>
          <p:cNvSpPr>
            <a:spLocks noGrp="1"/>
          </p:cNvSpPr>
          <p:nvPr>
            <p:ph idx="1"/>
          </p:nvPr>
        </p:nvSpPr>
        <p:spPr>
          <a:xfrm>
            <a:off x="1417646" y="2196662"/>
            <a:ext cx="7454077" cy="3799609"/>
          </a:xfrm>
        </p:spPr>
        <p:txBody>
          <a:bodyPr>
            <a:normAutofit/>
          </a:bodyPr>
          <a:lstStyle/>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Charles Friedman,</a:t>
            </a:r>
            <a:r>
              <a:rPr lang="de-AT" sz="1400" b="1" dirty="0">
                <a:effectLst/>
                <a:latin typeface="Calibri" panose="020F0502020204030204" pitchFamily="34" charset="0"/>
                <a:ea typeface="Calibri" panose="020F0502020204030204" pitchFamily="34" charset="0"/>
                <a:cs typeface="Times New Roman" panose="02020603050405020304" pitchFamily="18" charset="0"/>
              </a:rPr>
              <a:t> </a:t>
            </a:r>
            <a:r>
              <a:rPr lang="de-AT" sz="1400" dirty="0">
                <a:effectLst/>
                <a:latin typeface="Calibri" panose="020F0502020204030204" pitchFamily="34" charset="0"/>
                <a:ea typeface="Calibri" panose="020F0502020204030204" pitchFamily="34" charset="0"/>
                <a:cs typeface="Times New Roman" panose="02020603050405020304" pitchFamily="18" charset="0"/>
              </a:rPr>
              <a:t>LHS department chair, Michigan School of Medicine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Rachel Richesson, Michigan School of Medicine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Kathleen Young, Editorial Assistant, </a:t>
            </a:r>
            <a:r>
              <a:rPr lang="de-AT" sz="1400" i="1" dirty="0">
                <a:effectLst/>
                <a:latin typeface="Calibri" panose="020F0502020204030204" pitchFamily="34" charset="0"/>
                <a:ea typeface="Calibri" panose="020F0502020204030204" pitchFamily="34" charset="0"/>
                <a:cs typeface="Times New Roman" panose="02020603050405020304" pitchFamily="18" charset="0"/>
              </a:rPr>
              <a:t>LHS </a:t>
            </a:r>
            <a:r>
              <a:rPr lang="de-AT" sz="1400" dirty="0">
                <a:effectLst/>
                <a:latin typeface="Calibri" panose="020F0502020204030204" pitchFamily="34" charset="0"/>
                <a:ea typeface="Calibri" panose="020F0502020204030204" pitchFamily="34" charset="0"/>
                <a:cs typeface="Times New Roman" panose="02020603050405020304" pitchFamily="18" charset="0"/>
              </a:rPr>
              <a:t>journal; Nancy Allee, Director Health Sciences Library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Gerald (Jerry) Perry, Associate Dean for Unversity of Arizona Libraries, and inclusion researcher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Feili Tu-Keefner, health informatics and health sciences librarianship expert at the University of South Carolina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Suliman Hawamdeh, Ana Cleveland, and Jody Philbrick, professors and lecturer at North Texas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Robin Ann Yurk, MD, healthcare and leadership experience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Shannon Jones, Director of Libraries for the Medical University of South Carolina, MLA Pres.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Javed Mostafa, Professor, UNC-Chapel Hill (PATTIE for Entrepreneurs)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Kim Mayo, retired MLS adjunct professor (NCCU)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Katherine Majewski, NLM librarian and educator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Joshua Richardson, RTI International and Rush Univ Medical Center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Gabe Rios, Indiana University Library Director</a:t>
            </a:r>
          </a:p>
          <a:p>
            <a:pPr marL="400050" lvl="1">
              <a:spcBef>
                <a:spcPts val="0"/>
              </a:spcBef>
            </a:pPr>
            <a:r>
              <a:rPr lang="de-AT" sz="1400" dirty="0">
                <a:effectLst/>
                <a:latin typeface="Calibri" panose="020F0502020204030204" pitchFamily="34" charset="0"/>
                <a:ea typeface="Calibri" panose="020F0502020204030204" pitchFamily="34" charset="0"/>
                <a:cs typeface="Times New Roman" panose="02020603050405020304" pitchFamily="18" charset="0"/>
              </a:rPr>
              <a:t>Christopher Shaffer, University Librarian, UC-San Francisco</a:t>
            </a:r>
            <a:endParaRPr lang="en-US"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324428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15770-EB07-4F27-AB23-1CC99788299F}"/>
              </a:ext>
            </a:extLst>
          </p:cNvPr>
          <p:cNvSpPr>
            <a:spLocks noGrp="1"/>
          </p:cNvSpPr>
          <p:nvPr>
            <p:ph type="title"/>
          </p:nvPr>
        </p:nvSpPr>
        <p:spPr>
          <a:xfrm>
            <a:off x="2876051" y="775029"/>
            <a:ext cx="7434070" cy="1432289"/>
          </a:xfrm>
        </p:spPr>
        <p:txBody>
          <a:bodyPr>
            <a:normAutofit/>
          </a:bodyPr>
          <a:lstStyle/>
          <a:p>
            <a:r>
              <a:rPr lang="en-US" dirty="0"/>
              <a:t>NCCU Research Team</a:t>
            </a:r>
          </a:p>
        </p:txBody>
      </p:sp>
      <p:sp>
        <p:nvSpPr>
          <p:cNvPr id="3" name="Content Placeholder 2">
            <a:extLst>
              <a:ext uri="{FF2B5EF4-FFF2-40B4-BE49-F238E27FC236}">
                <a16:creationId xmlns:a16="http://schemas.microsoft.com/office/drawing/2014/main" id="{B5C4CE34-FCA2-435E-87E1-394A7799D636}"/>
              </a:ext>
            </a:extLst>
          </p:cNvPr>
          <p:cNvSpPr>
            <a:spLocks noGrp="1"/>
          </p:cNvSpPr>
          <p:nvPr>
            <p:ph idx="1"/>
          </p:nvPr>
        </p:nvSpPr>
        <p:spPr>
          <a:xfrm>
            <a:off x="1606731" y="1489166"/>
            <a:ext cx="7285088" cy="4924697"/>
          </a:xfrm>
        </p:spPr>
        <p:txBody>
          <a:bodyPr>
            <a:normAutofit fontScale="25000" lnSpcReduction="20000"/>
          </a:bodyPr>
          <a:lstStyle/>
          <a:p>
            <a:pPr lvl="1"/>
            <a:r>
              <a:rPr lang="en-US" sz="8000" dirty="0"/>
              <a:t>Deborah Swain, IMLS PI/Program Director, </a:t>
            </a:r>
            <a:r>
              <a:rPr lang="en-US" sz="8000" u="sng" dirty="0">
                <a:effectLst/>
                <a:ea typeface="Times New Roman" panose="02020603050405020304" pitchFamily="18" charset="0"/>
                <a:hlinkClick r:id="rId2"/>
              </a:rPr>
              <a:t>dswain@nccu.edu</a:t>
            </a:r>
            <a:r>
              <a:rPr lang="en-US" sz="8000" u="sng" dirty="0">
                <a:effectLst/>
                <a:ea typeface="Times New Roman" panose="02020603050405020304" pitchFamily="18" charset="0"/>
              </a:rPr>
              <a:t> or </a:t>
            </a:r>
            <a:r>
              <a:rPr lang="en-US" sz="8000" u="sng" dirty="0">
                <a:effectLst/>
                <a:ea typeface="Times New Roman" panose="02020603050405020304" pitchFamily="18" charset="0"/>
                <a:hlinkClick r:id="rId3"/>
              </a:rPr>
              <a:t>swainham@msn.com</a:t>
            </a:r>
            <a:endParaRPr lang="en-US" sz="8000" u="sng" dirty="0">
              <a:effectLst/>
              <a:ea typeface="Times New Roman" panose="02020603050405020304" pitchFamily="18" charset="0"/>
            </a:endParaRPr>
          </a:p>
          <a:p>
            <a:pPr lvl="1"/>
            <a:r>
              <a:rPr lang="en-US" sz="8000" dirty="0">
                <a:ea typeface="Times New Roman" panose="02020603050405020304" pitchFamily="18" charset="0"/>
              </a:rPr>
              <a:t>Danielle Colbert-Lewis, Head of Research and Instructional Services Librarian, </a:t>
            </a:r>
            <a:r>
              <a:rPr lang="en-US" sz="8000" u="sng" dirty="0">
                <a:effectLst/>
                <a:ea typeface="Times New Roman" panose="02020603050405020304" pitchFamily="18" charset="0"/>
                <a:hlinkClick r:id="rId2"/>
              </a:rPr>
              <a:t>dcolbert@nccu.edu</a:t>
            </a:r>
            <a:endParaRPr lang="en-US" sz="8000" dirty="0"/>
          </a:p>
          <a:p>
            <a:pPr lvl="1"/>
            <a:r>
              <a:rPr lang="en-US" sz="8000" dirty="0"/>
              <a:t>Christopher Cunningham, IMLS co-PI/ Program Director, MLS Program at NCCU </a:t>
            </a:r>
            <a:r>
              <a:rPr lang="en-US" sz="8000" u="sng" dirty="0">
                <a:effectLst/>
                <a:ea typeface="Times New Roman" panose="02020603050405020304" pitchFamily="18" charset="0"/>
                <a:hlinkClick r:id="rId4"/>
              </a:rPr>
              <a:t>chris.cunningham@nccu.edu</a:t>
            </a:r>
            <a:r>
              <a:rPr lang="en-US" sz="8000" dirty="0">
                <a:effectLst/>
                <a:ea typeface="Times New Roman" panose="02020603050405020304" pitchFamily="18" charset="0"/>
              </a:rPr>
              <a:t> </a:t>
            </a:r>
          </a:p>
          <a:p>
            <a:pPr lvl="1"/>
            <a:r>
              <a:rPr lang="en-US" sz="8000" dirty="0"/>
              <a:t>Charlotte Cox, Instructional Designer, Extended Studies, </a:t>
            </a:r>
            <a:r>
              <a:rPr lang="en-US" sz="8000" u="sng" dirty="0">
                <a:hlinkClick r:id="rId5"/>
              </a:rPr>
              <a:t>ccox33@</a:t>
            </a:r>
            <a:r>
              <a:rPr lang="en-US" sz="8000" u="sng" dirty="0">
                <a:effectLst/>
                <a:ea typeface="Times New Roman" panose="02020603050405020304" pitchFamily="18" charset="0"/>
                <a:hlinkClick r:id="rId5"/>
              </a:rPr>
              <a:t>nccu.edu</a:t>
            </a:r>
            <a:r>
              <a:rPr lang="en-US" sz="8000" u="sng" dirty="0">
                <a:effectLst/>
                <a:ea typeface="Times New Roman" panose="02020603050405020304" pitchFamily="18" charset="0"/>
              </a:rPr>
              <a:t> </a:t>
            </a:r>
          </a:p>
          <a:p>
            <a:pPr lvl="1"/>
            <a:r>
              <a:rPr lang="en-US" sz="8000" dirty="0" err="1"/>
              <a:t>Nijee</a:t>
            </a:r>
            <a:r>
              <a:rPr lang="en-US" sz="8000" dirty="0"/>
              <a:t> Brown, MLS, former Research Assistant,</a:t>
            </a:r>
            <a:r>
              <a:rPr lang="en-US" sz="8000" u="sng" dirty="0">
                <a:effectLst/>
                <a:ea typeface="Times New Roman" panose="02020603050405020304" pitchFamily="18" charset="0"/>
                <a:hlinkClick r:id="rId2"/>
              </a:rPr>
              <a:t> </a:t>
            </a:r>
            <a:r>
              <a:rPr lang="en-US" sz="8000" u="sng" dirty="0">
                <a:effectLst/>
                <a:ea typeface="Times New Roman" panose="02020603050405020304" pitchFamily="18" charset="0"/>
              </a:rPr>
              <a:t>nijeebrown07@gmail.com</a:t>
            </a:r>
            <a:endParaRPr lang="en-US" sz="8000" dirty="0"/>
          </a:p>
          <a:p>
            <a:pPr lvl="1"/>
            <a:r>
              <a:rPr lang="en-US" sz="8000" dirty="0"/>
              <a:t>William Tanner, MIS, former Grad Assistant, </a:t>
            </a:r>
            <a:r>
              <a:rPr lang="en-US" sz="8000" dirty="0">
                <a:hlinkClick r:id="rId6"/>
              </a:rPr>
              <a:t>williamtanner726@gmail.com</a:t>
            </a:r>
            <a:endParaRPr lang="en-US" sz="8000" dirty="0"/>
          </a:p>
          <a:p>
            <a:pPr lvl="1"/>
            <a:r>
              <a:rPr lang="en-US" sz="8000" dirty="0"/>
              <a:t>Delaina </a:t>
            </a:r>
            <a:r>
              <a:rPr lang="en-US" sz="8000" dirty="0" err="1"/>
              <a:t>Zeinoun</a:t>
            </a:r>
            <a:r>
              <a:rPr lang="en-US" sz="8000" dirty="0"/>
              <a:t>, MIS, early Research Assistant, </a:t>
            </a:r>
            <a:r>
              <a:rPr lang="en-US" sz="8000" dirty="0">
                <a:hlinkClick r:id="rId7"/>
              </a:rPr>
              <a:t>delaina.e.z.15@gmail.com</a:t>
            </a:r>
            <a:endParaRPr lang="en-US" sz="8000" dirty="0"/>
          </a:p>
          <a:p>
            <a:pPr marL="457200" lvl="1" indent="0">
              <a:buNone/>
            </a:pPr>
            <a:endParaRPr lang="en-US" sz="8000" dirty="0"/>
          </a:p>
          <a:p>
            <a:pPr lvl="1"/>
            <a:endParaRPr lang="en-US" sz="8000" dirty="0"/>
          </a:p>
          <a:p>
            <a:pPr lvl="1"/>
            <a:endParaRPr lang="en-US" sz="3200" dirty="0">
              <a:ea typeface="Times New Roman" panose="02020603050405020304" pitchFamily="18" charset="0"/>
            </a:endParaRPr>
          </a:p>
          <a:p>
            <a:pPr marL="457200" lvl="1" indent="0">
              <a:buNone/>
            </a:pPr>
            <a:r>
              <a:rPr lang="en-US" sz="3200" dirty="0">
                <a:ea typeface="Times New Roman" panose="02020603050405020304" pitchFamily="18" charset="0"/>
              </a:rPr>
              <a:t> </a:t>
            </a:r>
            <a:endParaRPr lang="en-US" sz="3200" dirty="0">
              <a:effectLst/>
              <a:ea typeface="Times New Roman" panose="02020603050405020304" pitchFamily="18" charset="0"/>
            </a:endParaRPr>
          </a:p>
          <a:p>
            <a:pPr lvl="1"/>
            <a:endParaRPr lang="en-US" sz="3200" dirty="0">
              <a:effectLst/>
              <a:ea typeface="Times New Roman" panose="02020603050405020304" pitchFamily="18" charset="0"/>
            </a:endParaRPr>
          </a:p>
        </p:txBody>
      </p:sp>
    </p:spTree>
    <p:extLst>
      <p:ext uri="{BB962C8B-B14F-4D97-AF65-F5344CB8AC3E}">
        <p14:creationId xmlns:p14="http://schemas.microsoft.com/office/powerpoint/2010/main" val="21096995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0B841-0058-4037-841C-8B94A256D225}"/>
              </a:ext>
            </a:extLst>
          </p:cNvPr>
          <p:cNvSpPr>
            <a:spLocks noGrp="1"/>
          </p:cNvSpPr>
          <p:nvPr>
            <p:ph type="title"/>
          </p:nvPr>
        </p:nvSpPr>
        <p:spPr>
          <a:xfrm>
            <a:off x="844062" y="436098"/>
            <a:ext cx="10680515" cy="1760563"/>
          </a:xfrm>
        </p:spPr>
        <p:txBody>
          <a:bodyPr>
            <a:normAutofit/>
          </a:bodyPr>
          <a:lstStyle/>
          <a:p>
            <a:r>
              <a:rPr lang="en-US" dirty="0"/>
              <a:t>Open Education Resources (OER)</a:t>
            </a:r>
          </a:p>
        </p:txBody>
      </p:sp>
      <p:sp>
        <p:nvSpPr>
          <p:cNvPr id="3" name="Content Placeholder 2">
            <a:extLst>
              <a:ext uri="{FF2B5EF4-FFF2-40B4-BE49-F238E27FC236}">
                <a16:creationId xmlns:a16="http://schemas.microsoft.com/office/drawing/2014/main" id="{C1DED5E5-0D02-41EF-8A18-94327CB05BAE}"/>
              </a:ext>
            </a:extLst>
          </p:cNvPr>
          <p:cNvSpPr>
            <a:spLocks noGrp="1"/>
          </p:cNvSpPr>
          <p:nvPr>
            <p:ph idx="1"/>
          </p:nvPr>
        </p:nvSpPr>
        <p:spPr>
          <a:xfrm>
            <a:off x="1312137" y="1833702"/>
            <a:ext cx="7454077" cy="3943643"/>
          </a:xfrm>
        </p:spPr>
        <p:txBody>
          <a:bodyPr>
            <a:noAutofit/>
          </a:bodyPr>
          <a:lstStyle/>
          <a:p>
            <a:r>
              <a:rPr lang="en-US" sz="2800" dirty="0"/>
              <a:t>Introduction – Friedman quote</a:t>
            </a:r>
          </a:p>
          <a:p>
            <a:r>
              <a:rPr lang="en-US" sz="2800" dirty="0"/>
              <a:t>What is </a:t>
            </a:r>
            <a:r>
              <a:rPr lang="en-US" sz="2800" dirty="0">
                <a:effectLst/>
                <a:latin typeface="Arial" panose="020B0604020202020204" pitchFamily="34" charset="0"/>
                <a:ea typeface="Calibri" panose="020F0502020204030204" pitchFamily="34" charset="0"/>
              </a:rPr>
              <a:t>MCBK (Definition)</a:t>
            </a:r>
            <a:endParaRPr lang="en-US" sz="2800" dirty="0"/>
          </a:p>
          <a:p>
            <a:r>
              <a:rPr lang="en-US" sz="2800" dirty="0"/>
              <a:t>Manifesto</a:t>
            </a:r>
          </a:p>
          <a:p>
            <a:r>
              <a:rPr lang="en-US" sz="2800" dirty="0"/>
              <a:t>Development Cycle and gap</a:t>
            </a:r>
            <a:endParaRPr lang="en-US" sz="2800" dirty="0">
              <a:solidFill>
                <a:srgbClr val="000000"/>
              </a:solidFill>
              <a:effectLst/>
              <a:latin typeface="Arial" panose="020B0604020202020204" pitchFamily="34" charset="0"/>
              <a:ea typeface="Calibri" panose="020F0502020204030204" pitchFamily="34" charset="0"/>
            </a:endParaRPr>
          </a:p>
          <a:p>
            <a:r>
              <a:rPr lang="en-US" sz="2800" dirty="0"/>
              <a:t>IMLS Grant 2021-2023</a:t>
            </a:r>
          </a:p>
          <a:p>
            <a:r>
              <a:rPr lang="en-US" sz="2800" dirty="0"/>
              <a:t>Summary: Outline for OER Collection</a:t>
            </a:r>
          </a:p>
          <a:p>
            <a:r>
              <a:rPr lang="en-US" sz="2800" dirty="0"/>
              <a:t>NCCU Research Team</a:t>
            </a:r>
          </a:p>
        </p:txBody>
      </p:sp>
    </p:spTree>
    <p:extLst>
      <p:ext uri="{BB962C8B-B14F-4D97-AF65-F5344CB8AC3E}">
        <p14:creationId xmlns:p14="http://schemas.microsoft.com/office/powerpoint/2010/main" val="196019416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1049-389C-ED34-638E-C8837721736F}"/>
              </a:ext>
            </a:extLst>
          </p:cNvPr>
          <p:cNvSpPr>
            <a:spLocks noGrp="1"/>
          </p:cNvSpPr>
          <p:nvPr>
            <p:ph type="title"/>
          </p:nvPr>
        </p:nvSpPr>
        <p:spPr/>
        <p:txBody>
          <a:bodyPr/>
          <a:lstStyle/>
          <a:p>
            <a:r>
              <a:rPr lang="en-US" dirty="0"/>
              <a:t>From Charles Friedman: “Dynamic Knowledge”)</a:t>
            </a:r>
          </a:p>
        </p:txBody>
      </p:sp>
      <p:sp>
        <p:nvSpPr>
          <p:cNvPr id="3" name="Content Placeholder 2">
            <a:extLst>
              <a:ext uri="{FF2B5EF4-FFF2-40B4-BE49-F238E27FC236}">
                <a16:creationId xmlns:a16="http://schemas.microsoft.com/office/drawing/2014/main" id="{6E40B0BA-20B4-5CB3-A7E5-5477A55BF858}"/>
              </a:ext>
            </a:extLst>
          </p:cNvPr>
          <p:cNvSpPr>
            <a:spLocks noGrp="1"/>
          </p:cNvSpPr>
          <p:nvPr>
            <p:ph idx="1"/>
          </p:nvPr>
        </p:nvSpPr>
        <p:spPr/>
        <p:txBody>
          <a:bodyPr>
            <a:normAutofit lnSpcReduction="10000"/>
          </a:bodyPr>
          <a:lstStyle/>
          <a:p>
            <a:r>
              <a:rPr lang="en-US" sz="1800" dirty="0"/>
              <a:t>“Think about knowledge as the </a:t>
            </a:r>
            <a:r>
              <a:rPr lang="en-US" sz="1800" b="1" dirty="0"/>
              <a:t>result</a:t>
            </a:r>
            <a:r>
              <a:rPr lang="en-US" sz="1800" dirty="0"/>
              <a:t> of an analytical and/or deliberative process that holds significance for an identified community.” (Charles Friedman, University of Michigan Medical School, LHS dept. chair; ICKM 2020 keynote)</a:t>
            </a:r>
            <a:endParaRPr lang="en-US" i="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Learning Health Systems </a:t>
            </a:r>
            <a:r>
              <a:rPr lang="en-US" dirty="0">
                <a:latin typeface="Arial" panose="020B0604020202020204" pitchFamily="34" charset="0"/>
                <a:cs typeface="Arial" panose="020B0604020202020204" pitchFamily="34" charset="0"/>
              </a:rPr>
              <a:t>journal</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welcomes submissions for computable knowledge publications that make models representing biomedical knowledge available as peer-reviewed software. Such a publication consists of two components: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One or more computable biomedical knowledge artifacts (CBKs), which are software artifacts, and (ii) a written human-readable manuscript describing the CBKs and their underlying models. </a:t>
            </a:r>
          </a:p>
          <a:p>
            <a:r>
              <a:rPr lang="en-US" dirty="0">
                <a:latin typeface="Arial" panose="020B0604020202020204" pitchFamily="34" charset="0"/>
                <a:cs typeface="Arial" panose="020B0604020202020204" pitchFamily="34" charset="0"/>
              </a:rPr>
              <a:t>To propose a submission, send an email to Kathleen Young, the Journal’s Editorial Assistant, at </a:t>
            </a:r>
            <a:r>
              <a:rPr lang="en-US" dirty="0">
                <a:latin typeface="Arial" panose="020B0604020202020204" pitchFamily="34" charset="0"/>
                <a:cs typeface="Arial" panose="020B0604020202020204" pitchFamily="34" charset="0"/>
                <a:hlinkClick r:id="rId2"/>
              </a:rPr>
              <a:t>kayoung@med.umich.edu</a:t>
            </a:r>
            <a:r>
              <a:rPr lang="en-US" dirty="0">
                <a:latin typeface="Arial" panose="020B0604020202020204" pitchFamily="34" charset="0"/>
                <a:cs typeface="Arial" panose="020B0604020202020204" pitchFamily="34" charset="0"/>
              </a:rPr>
              <a:t> . </a:t>
            </a:r>
            <a:r>
              <a:rPr lang="en-US" i="0" dirty="0">
                <a:solidFill>
                  <a:srgbClr val="1C1D1E"/>
                </a:solidFill>
                <a:effectLst/>
                <a:latin typeface="Arial" panose="020B0604020202020204" pitchFamily="34" charset="0"/>
                <a:cs typeface="Arial" panose="020B0604020202020204" pitchFamily="34" charset="0"/>
              </a:rPr>
              <a:t>Questions? Ask Charles (Chuck) Friedman, </a:t>
            </a:r>
            <a:r>
              <a:rPr lang="en-US" i="0" dirty="0">
                <a:solidFill>
                  <a:srgbClr val="1C1D1E"/>
                </a:solidFill>
                <a:effectLst/>
                <a:latin typeface="Arial" panose="020B0604020202020204" pitchFamily="34" charset="0"/>
                <a:cs typeface="Arial" panose="020B0604020202020204" pitchFamily="34" charset="0"/>
                <a:hlinkClick r:id="rId3"/>
              </a:rPr>
              <a:t>cpf</a:t>
            </a:r>
            <a:r>
              <a:rPr lang="en-US" dirty="0">
                <a:solidFill>
                  <a:srgbClr val="1C1D1E"/>
                </a:solidFill>
                <a:latin typeface="Arial" panose="020B0604020202020204" pitchFamily="34" charset="0"/>
                <a:cs typeface="Arial" panose="020B0604020202020204" pitchFamily="34" charset="0"/>
                <a:hlinkClick r:id="rId3"/>
              </a:rPr>
              <a:t>ried@umich.edu</a:t>
            </a:r>
            <a:endParaRPr lang="en-US" dirty="0">
              <a:solidFill>
                <a:srgbClr val="1C1D1E"/>
              </a:solidFill>
              <a:latin typeface="Arial" panose="020B0604020202020204" pitchFamily="34" charset="0"/>
              <a:cs typeface="Arial" panose="020B0604020202020204" pitchFamily="34" charset="0"/>
            </a:endParaRPr>
          </a:p>
          <a:p>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i="0" dirty="0">
              <a:solidFill>
                <a:srgbClr val="1C1D1E"/>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7886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1049-389C-ED34-638E-C8837721736F}"/>
              </a:ext>
            </a:extLst>
          </p:cNvPr>
          <p:cNvSpPr>
            <a:spLocks noGrp="1"/>
          </p:cNvSpPr>
          <p:nvPr>
            <p:ph type="title"/>
          </p:nvPr>
        </p:nvSpPr>
        <p:spPr/>
        <p:txBody>
          <a:bodyPr/>
          <a:lstStyle/>
          <a:p>
            <a:r>
              <a:rPr lang="en-US" dirty="0"/>
              <a:t>MCBK Definition</a:t>
            </a:r>
          </a:p>
        </p:txBody>
      </p:sp>
      <p:sp>
        <p:nvSpPr>
          <p:cNvPr id="3" name="Content Placeholder 2">
            <a:extLst>
              <a:ext uri="{FF2B5EF4-FFF2-40B4-BE49-F238E27FC236}">
                <a16:creationId xmlns:a16="http://schemas.microsoft.com/office/drawing/2014/main" id="{6E40B0BA-20B4-5CB3-A7E5-5477A55BF858}"/>
              </a:ext>
            </a:extLst>
          </p:cNvPr>
          <p:cNvSpPr>
            <a:spLocks noGrp="1"/>
          </p:cNvSpPr>
          <p:nvPr>
            <p:ph idx="1"/>
          </p:nvPr>
        </p:nvSpPr>
        <p:spPr/>
        <p:txBody>
          <a:bodyPr>
            <a:normAutofit lnSpcReduction="10000"/>
          </a:bodyPr>
          <a:lstStyle/>
          <a:p>
            <a:r>
              <a:rPr lang="en-US" sz="1800" dirty="0"/>
              <a:t>Mobilizing Computable Biomedical Knowledge (MCBK) is part of Learning Health Systems developments and recommendations</a:t>
            </a:r>
            <a:endParaRPr lang="en-US" i="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Goal is to decrease time from performance data collection to knowledge and reduce “the gap” to implementation of medical devices, system algorithms, programs, and new patient procedures</a:t>
            </a:r>
          </a:p>
          <a:p>
            <a:r>
              <a:rPr lang="en-US" sz="1800" dirty="0">
                <a:effectLst/>
                <a:latin typeface="Arial" panose="020B0604020202020204" pitchFamily="34" charset="0"/>
                <a:ea typeface="Times New Roman" panose="02020603050405020304" pitchFamily="18" charset="0"/>
                <a:cs typeface="Arial" panose="020B0604020202020204" pitchFamily="34" charset="0"/>
              </a:rPr>
              <a:t>Sharing medical developments and research through open access will allow machine readable information to be validated and enhance human documentation</a:t>
            </a:r>
          </a:p>
          <a:p>
            <a:r>
              <a:rPr lang="en-US" dirty="0">
                <a:latin typeface="Arial" panose="020B0604020202020204" pitchFamily="34" charset="0"/>
                <a:ea typeface="Times New Roman" panose="02020603050405020304" pitchFamily="18" charset="0"/>
                <a:cs typeface="Arial" panose="020B0604020202020204" pitchFamily="34" charset="0"/>
              </a:rPr>
              <a:t>Metadata models for sharing knowledge are recommended following guidelines for FAIR (findable, accessible, interoperable and reusable) storage</a:t>
            </a:r>
          </a:p>
          <a:p>
            <a:r>
              <a:rPr lang="en-US" sz="1800" dirty="0">
                <a:effectLst/>
                <a:latin typeface="Arial" panose="020B0604020202020204" pitchFamily="34" charset="0"/>
                <a:ea typeface="Times New Roman" panose="02020603050405020304" pitchFamily="18" charset="0"/>
                <a:cs typeface="Arial" panose="020B0604020202020204" pitchFamily="34" charset="0"/>
              </a:rPr>
              <a:t>Librarians and knowledge manage</a:t>
            </a:r>
            <a:r>
              <a:rPr lang="en-US" dirty="0">
                <a:latin typeface="Arial" panose="020B0604020202020204" pitchFamily="34" charset="0"/>
                <a:ea typeface="Times New Roman" panose="02020603050405020304" pitchFamily="18" charset="0"/>
                <a:cs typeface="Arial" panose="020B0604020202020204" pitchFamily="34" charset="0"/>
              </a:rPr>
              <a:t>rs working with biomedical and healthcare researchers and developers can support future LHS efforts using MCBK</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i="0" dirty="0">
              <a:solidFill>
                <a:srgbClr val="1C1D1E"/>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2362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01F7C-9FBC-A4BD-BDEC-394A3C898191}"/>
              </a:ext>
            </a:extLst>
          </p:cNvPr>
          <p:cNvSpPr>
            <a:spLocks noGrp="1"/>
          </p:cNvSpPr>
          <p:nvPr>
            <p:ph type="title"/>
          </p:nvPr>
        </p:nvSpPr>
        <p:spPr>
          <a:xfrm>
            <a:off x="677334" y="609600"/>
            <a:ext cx="8596668" cy="698695"/>
          </a:xfrm>
        </p:spPr>
        <p:txBody>
          <a:bodyPr/>
          <a:lstStyle/>
          <a:p>
            <a:r>
              <a:rPr lang="en-US" dirty="0"/>
              <a:t>MCBK Manifesto (October, 2018)</a:t>
            </a:r>
          </a:p>
        </p:txBody>
      </p:sp>
      <p:sp>
        <p:nvSpPr>
          <p:cNvPr id="3" name="TextBox 2">
            <a:extLst>
              <a:ext uri="{FF2B5EF4-FFF2-40B4-BE49-F238E27FC236}">
                <a16:creationId xmlns:a16="http://schemas.microsoft.com/office/drawing/2014/main" id="{4DBA392F-73C1-97E4-EE82-8CD7740EFA1C}"/>
              </a:ext>
            </a:extLst>
          </p:cNvPr>
          <p:cNvSpPr txBox="1"/>
          <p:nvPr/>
        </p:nvSpPr>
        <p:spPr>
          <a:xfrm>
            <a:off x="1294228" y="1447086"/>
            <a:ext cx="8145194" cy="5355312"/>
          </a:xfrm>
          <a:prstGeom prst="rect">
            <a:avLst/>
          </a:prstGeom>
          <a:noFill/>
        </p:spPr>
        <p:txBody>
          <a:bodyPr wrap="square" rtlCol="0">
            <a:spAutoFit/>
          </a:bodyPr>
          <a:lstStyle/>
          <a:p>
            <a:r>
              <a:rPr lang="en-US" b="1" dirty="0"/>
              <a:t>Preamble </a:t>
            </a:r>
          </a:p>
          <a:p>
            <a:r>
              <a:rPr lang="en-US" dirty="0"/>
              <a:t>Knowledge has the potential to improve health care, the health of individuals, and the health of populations. Every decision affecting health should be informed by the best available knowledge. For moral and ethical reasons, it is imperative that each and every member of society has access to what is known at the time they are making health-related choices and decisions. </a:t>
            </a:r>
          </a:p>
          <a:p>
            <a:endParaRPr lang="en-US" dirty="0"/>
          </a:p>
          <a:p>
            <a:r>
              <a:rPr lang="en-US" dirty="0"/>
              <a:t>It is no longer sufficient to represent knowledge in the form of printed words and static pictures. The increasingly rapid rate of scientific discovery needs knowledge representations that are more agile and amenable to scalability and mass action. This in turn can enable the continuous cycles of discovery and improvement envisioned as Learning Health Systems…</a:t>
            </a:r>
          </a:p>
          <a:p>
            <a:endParaRPr lang="en-US" dirty="0"/>
          </a:p>
          <a:p>
            <a:r>
              <a:rPr lang="en-US" b="1" dirty="0"/>
              <a:t>Activities</a:t>
            </a:r>
            <a:r>
              <a:rPr lang="en-US" dirty="0"/>
              <a:t>: Sustain ecosystem through public and private partnerships; establish CBK technical system enabling open standards and trust; and for use and users of CBK ensure safe and effective system that values creators.</a:t>
            </a:r>
          </a:p>
          <a:p>
            <a:endParaRPr lang="en-US" dirty="0"/>
          </a:p>
          <a:p>
            <a:r>
              <a:rPr lang="en-US" dirty="0"/>
              <a:t>See </a:t>
            </a:r>
            <a:r>
              <a:rPr lang="en-US" dirty="0">
                <a:hlinkClick r:id="rId2"/>
              </a:rPr>
              <a:t>https://mobilizecbk.med.umich.edu/about/manifesto</a:t>
            </a:r>
            <a:r>
              <a:rPr lang="en-US" dirty="0"/>
              <a:t> </a:t>
            </a:r>
          </a:p>
        </p:txBody>
      </p:sp>
    </p:spTree>
    <p:extLst>
      <p:ext uri="{BB962C8B-B14F-4D97-AF65-F5344CB8AC3E}">
        <p14:creationId xmlns:p14="http://schemas.microsoft.com/office/powerpoint/2010/main" val="58115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FB80-784A-483E-B522-F48BBDE3B1BB}"/>
              </a:ext>
            </a:extLst>
          </p:cNvPr>
          <p:cNvSpPr>
            <a:spLocks noGrp="1"/>
          </p:cNvSpPr>
          <p:nvPr>
            <p:ph type="title"/>
          </p:nvPr>
        </p:nvSpPr>
        <p:spPr>
          <a:xfrm>
            <a:off x="794972" y="559040"/>
            <a:ext cx="7434070" cy="1432289"/>
          </a:xfrm>
        </p:spPr>
        <p:txBody>
          <a:bodyPr>
            <a:noAutofit/>
          </a:bodyPr>
          <a:lstStyle/>
          <a:p>
            <a:r>
              <a:rPr lang="en-US" sz="3200" dirty="0"/>
              <a:t>LHS: Continuous Cycles of Study and Change (reducing gap from 17 years to 17 months)</a:t>
            </a:r>
          </a:p>
        </p:txBody>
      </p:sp>
      <p:pic>
        <p:nvPicPr>
          <p:cNvPr id="11" name="Content Placeholder 3" descr="Diagram&#10;&#10;Description automatically generated">
            <a:extLst>
              <a:ext uri="{FF2B5EF4-FFF2-40B4-BE49-F238E27FC236}">
                <a16:creationId xmlns:a16="http://schemas.microsoft.com/office/drawing/2014/main" id="{AA19D285-8F61-CCC1-928C-7CCBC2B264BF}"/>
              </a:ext>
            </a:extLst>
          </p:cNvPr>
          <p:cNvPicPr>
            <a:picLocks noGrp="1" noChangeAspect="1"/>
          </p:cNvPicPr>
          <p:nvPr>
            <p:ph idx="1"/>
          </p:nvPr>
        </p:nvPicPr>
        <p:blipFill>
          <a:blip r:embed="rId2"/>
          <a:stretch>
            <a:fillRect/>
          </a:stretch>
        </p:blipFill>
        <p:spPr>
          <a:xfrm>
            <a:off x="2752355" y="2160588"/>
            <a:ext cx="4447328" cy="3881437"/>
          </a:xfrm>
          <a:prstGeom prst="rect">
            <a:avLst/>
          </a:prstGeom>
        </p:spPr>
      </p:pic>
    </p:spTree>
    <p:extLst>
      <p:ext uri="{BB962C8B-B14F-4D97-AF65-F5344CB8AC3E}">
        <p14:creationId xmlns:p14="http://schemas.microsoft.com/office/powerpoint/2010/main" val="134408388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1049-389C-ED34-638E-C8837721736F}"/>
              </a:ext>
            </a:extLst>
          </p:cNvPr>
          <p:cNvSpPr>
            <a:spLocks noGrp="1"/>
          </p:cNvSpPr>
          <p:nvPr>
            <p:ph type="title"/>
          </p:nvPr>
        </p:nvSpPr>
        <p:spPr/>
        <p:txBody>
          <a:bodyPr/>
          <a:lstStyle/>
          <a:p>
            <a:pPr algn="ctr"/>
            <a:r>
              <a:rPr lang="en-US" dirty="0"/>
              <a:t>Closing Cycle Gap</a:t>
            </a:r>
          </a:p>
        </p:txBody>
      </p:sp>
      <p:sp>
        <p:nvSpPr>
          <p:cNvPr id="3" name="Content Placeholder 2">
            <a:extLst>
              <a:ext uri="{FF2B5EF4-FFF2-40B4-BE49-F238E27FC236}">
                <a16:creationId xmlns:a16="http://schemas.microsoft.com/office/drawing/2014/main" id="{6E40B0BA-20B4-5CB3-A7E5-5477A55BF858}"/>
              </a:ext>
            </a:extLst>
          </p:cNvPr>
          <p:cNvSpPr>
            <a:spLocks noGrp="1"/>
          </p:cNvSpPr>
          <p:nvPr>
            <p:ph idx="1"/>
          </p:nvPr>
        </p:nvSpPr>
        <p:spPr/>
        <p:txBody>
          <a:bodyPr>
            <a:normAutofit/>
          </a:bodyPr>
          <a:lstStyle/>
          <a:p>
            <a:r>
              <a:rPr lang="en-US" dirty="0"/>
              <a:t>It is estimated that using traditional publications it takes 17 years for D2K (Data to Knowledge) to become implemented as K2P (Knowledge to Performance).  Then the cycle can start again as  new performance to data (P2D).</a:t>
            </a:r>
          </a:p>
          <a:p>
            <a:r>
              <a:rPr lang="en-US" dirty="0"/>
              <a:t>With MCBCK and the open access sharing of computable knowledge, the gap can be reduced to months not years.</a:t>
            </a:r>
          </a:p>
          <a:p>
            <a:r>
              <a:rPr lang="en-US" dirty="0"/>
              <a:t>Researchers with data analytics, programmers with code, Artificial Intelligence and Machine Learning algorithms for decision-making systems, and systematic reviewers of literature can participate in a community of practice (CoP) for MCBK success and healthcare improvements.</a:t>
            </a:r>
          </a:p>
        </p:txBody>
      </p:sp>
    </p:spTree>
    <p:extLst>
      <p:ext uri="{BB962C8B-B14F-4D97-AF65-F5344CB8AC3E}">
        <p14:creationId xmlns:p14="http://schemas.microsoft.com/office/powerpoint/2010/main" val="309594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ain graphic" descr="Diagram, timeline&#10;&#10;Description automatically generated">
            <a:extLst>
              <a:ext uri="{FF2B5EF4-FFF2-40B4-BE49-F238E27FC236}">
                <a16:creationId xmlns:a16="http://schemas.microsoft.com/office/drawing/2014/main" id="{01D5F827-9896-1379-9D15-35A2F4E95A9C}"/>
              </a:ext>
            </a:extLst>
          </p:cNvPr>
          <p:cNvPicPr/>
          <p:nvPr/>
        </p:nvPicPr>
        <p:blipFill>
          <a:blip r:embed="rId2"/>
          <a:stretch/>
        </p:blipFill>
        <p:spPr>
          <a:xfrm>
            <a:off x="478302" y="351692"/>
            <a:ext cx="8285870" cy="5781822"/>
          </a:xfrm>
          <a:prstGeom prst="rect">
            <a:avLst/>
          </a:prstGeom>
          <a:ln>
            <a:noFill/>
          </a:ln>
        </p:spPr>
      </p:pic>
    </p:spTree>
    <p:extLst>
      <p:ext uri="{BB962C8B-B14F-4D97-AF65-F5344CB8AC3E}">
        <p14:creationId xmlns:p14="http://schemas.microsoft.com/office/powerpoint/2010/main" val="349852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DC34-D9B2-4565-9015-643520649862}"/>
              </a:ext>
            </a:extLst>
          </p:cNvPr>
          <p:cNvSpPr>
            <a:spLocks noGrp="1"/>
          </p:cNvSpPr>
          <p:nvPr>
            <p:ph type="title"/>
          </p:nvPr>
        </p:nvSpPr>
        <p:spPr>
          <a:xfrm>
            <a:off x="1417646" y="398612"/>
            <a:ext cx="7434070" cy="1432289"/>
          </a:xfrm>
        </p:spPr>
        <p:txBody>
          <a:bodyPr>
            <a:normAutofit/>
          </a:bodyPr>
          <a:lstStyle/>
          <a:p>
            <a:r>
              <a:rPr lang="en-US" sz="3700" dirty="0"/>
              <a:t>Modules in OER Collection</a:t>
            </a:r>
          </a:p>
        </p:txBody>
      </p:sp>
      <p:sp>
        <p:nvSpPr>
          <p:cNvPr id="3" name="Content Placeholder 2">
            <a:extLst>
              <a:ext uri="{FF2B5EF4-FFF2-40B4-BE49-F238E27FC236}">
                <a16:creationId xmlns:a16="http://schemas.microsoft.com/office/drawing/2014/main" id="{A64216B0-9E5B-4872-91A0-FC445B5BD96A}"/>
              </a:ext>
            </a:extLst>
          </p:cNvPr>
          <p:cNvSpPr>
            <a:spLocks noGrp="1"/>
          </p:cNvSpPr>
          <p:nvPr>
            <p:ph idx="1"/>
          </p:nvPr>
        </p:nvSpPr>
        <p:spPr>
          <a:xfrm>
            <a:off x="1417646" y="1384914"/>
            <a:ext cx="7454077" cy="4421331"/>
          </a:xfrm>
        </p:spPr>
        <p:txBody>
          <a:bodyPr>
            <a:normAutofit fontScale="92500" lnSpcReduction="10000"/>
          </a:bodyPr>
          <a:lstStyle/>
          <a:p>
            <a:r>
              <a:rPr lang="en-US" sz="2800" dirty="0"/>
              <a:t>Publishing in open access journal for LHS</a:t>
            </a:r>
          </a:p>
          <a:p>
            <a:r>
              <a:rPr lang="en-US" sz="2800" dirty="0"/>
              <a:t>Collaborating as researchers/</a:t>
            </a:r>
            <a:r>
              <a:rPr lang="en-US" sz="2800" dirty="0" err="1"/>
              <a:t>practitoners</a:t>
            </a:r>
            <a:r>
              <a:rPr lang="en-US" sz="2800" dirty="0"/>
              <a:t> and librarians/knowledge managers</a:t>
            </a:r>
          </a:p>
          <a:p>
            <a:r>
              <a:rPr lang="en-US" sz="2800" dirty="0"/>
              <a:t>Special topics:</a:t>
            </a:r>
          </a:p>
          <a:p>
            <a:pPr lvl="1"/>
            <a:r>
              <a:rPr lang="en-US" sz="2600" dirty="0"/>
              <a:t>Bias and algorithmic justice</a:t>
            </a:r>
          </a:p>
          <a:p>
            <a:pPr lvl="1"/>
            <a:r>
              <a:rPr lang="en-US" sz="2600" dirty="0"/>
              <a:t>Metadata Models and Infrastructure</a:t>
            </a:r>
          </a:p>
          <a:p>
            <a:pPr lvl="1"/>
            <a:r>
              <a:rPr lang="en-US" sz="2600" dirty="0"/>
              <a:t>MCBK chapters, conferences, workgroups</a:t>
            </a:r>
          </a:p>
          <a:p>
            <a:pPr lvl="1"/>
            <a:r>
              <a:rPr lang="en-US" sz="2600" dirty="0">
                <a:effectLst/>
                <a:latin typeface="Calibri" panose="020F0502020204030204" pitchFamily="34" charset="0"/>
                <a:ea typeface="Times New Roman" panose="02020603050405020304" pitchFamily="18" charset="0"/>
              </a:rPr>
              <a:t>Publication Access Through Tiered Interaction &amp; Exploration (PATTIE).</a:t>
            </a:r>
          </a:p>
          <a:p>
            <a:pPr lvl="1"/>
            <a:r>
              <a:rPr lang="en-US" sz="2600" dirty="0">
                <a:latin typeface="Calibri" panose="020F0502020204030204" pitchFamily="34" charset="0"/>
              </a:rPr>
              <a:t>National Library of Medicine (NLM)</a:t>
            </a:r>
            <a:endParaRPr lang="en-US" sz="2600" dirty="0"/>
          </a:p>
          <a:p>
            <a:pPr lvl="1"/>
            <a:endParaRPr lang="en-US" sz="2600" dirty="0"/>
          </a:p>
          <a:p>
            <a:pPr lvl="1"/>
            <a:endParaRPr lang="en-US" sz="2600" dirty="0"/>
          </a:p>
        </p:txBody>
      </p:sp>
    </p:spTree>
    <p:extLst>
      <p:ext uri="{BB962C8B-B14F-4D97-AF65-F5344CB8AC3E}">
        <p14:creationId xmlns:p14="http://schemas.microsoft.com/office/powerpoint/2010/main" val="52760266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88900" cmpd="thinThick">
          <a:solidFill>
            <a:srgbClr val="990000"/>
          </a:solidFill>
          <a:miter lim="800000"/>
          <a:headEnd/>
          <a:tailEnd/>
        </a:ln>
        <a:extLst>
          <a:ext uri="{909E8E84-426E-40DD-AFC4-6F175D3DCCD1}">
            <a14:hiddenFill xmlns:a14="http://schemas.microsoft.com/office/drawing/2010/main">
              <a:solidFill>
                <a:srgbClr val="FFFFFF"/>
              </a:solidFill>
            </a14:hiddenFill>
          </a:ext>
        </a:extLst>
      </a:spPr>
      <a:bodyPr wrap="square">
        <a:spAutoFit/>
      </a:bodyPr>
      <a:lstStyle>
        <a:defPPr algn="ctr" eaLnBrk="1" hangingPunct="1">
          <a:defRPr sz="3200" b="1" dirty="0" smtClean="0">
            <a:ea typeface="Calibri" panose="020F0502020204030204" pitchFamily="34" charset="0"/>
            <a:cs typeface="Times New Roman" panose="02020603050405020304" pitchFamily="18" charset="0"/>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1096</TotalTime>
  <Words>1848</Words>
  <Application>Microsoft Office PowerPoint</Application>
  <PresentationFormat>Widescreen</PresentationFormat>
  <Paragraphs>381</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Sentinel SSm A</vt:lpstr>
      <vt:lpstr>Times New Roman</vt:lpstr>
      <vt:lpstr>Trebuchet MS</vt:lpstr>
      <vt:lpstr>Wingdings 3</vt:lpstr>
      <vt:lpstr>Default Design</vt:lpstr>
      <vt:lpstr>Facet</vt:lpstr>
      <vt:lpstr>Introduction to MCBK</vt:lpstr>
      <vt:lpstr>Open Education Resources (OER)</vt:lpstr>
      <vt:lpstr>From Charles Friedman: “Dynamic Knowledge”)</vt:lpstr>
      <vt:lpstr>MCBK Definition</vt:lpstr>
      <vt:lpstr>MCBK Manifesto (October, 2018)</vt:lpstr>
      <vt:lpstr>LHS: Continuous Cycles of Study and Change (reducing gap from 17 years to 17 months)</vt:lpstr>
      <vt:lpstr>Closing Cycle Gap</vt:lpstr>
      <vt:lpstr>PowerPoint Presentation</vt:lpstr>
      <vt:lpstr>Modules in OER Collection</vt:lpstr>
      <vt:lpstr>Exercises, Slides, Webinars, and Videos</vt:lpstr>
      <vt:lpstr>MCBK Workgroups</vt:lpstr>
      <vt:lpstr>PowerPoint Presentation</vt:lpstr>
      <vt:lpstr>Acknowledgements</vt:lpstr>
      <vt:lpstr>Community of Practice (CoP): IMLS Grant Planning Partners, Mentors, Speaker</vt:lpstr>
      <vt:lpstr>NCCU Research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Information in Health Care Organizations</dc:title>
  <dc:creator>Aron Unger</dc:creator>
  <cp:lastModifiedBy>Deborah Swain</cp:lastModifiedBy>
  <cp:revision>41</cp:revision>
  <dcterms:created xsi:type="dcterms:W3CDTF">2021-11-23T15:11:18Z</dcterms:created>
  <dcterms:modified xsi:type="dcterms:W3CDTF">2023-07-31T16:08:53Z</dcterms:modified>
</cp:coreProperties>
</file>